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0"/>
  </p:notesMasterIdLst>
  <p:sldIdLst>
    <p:sldId id="256" r:id="rId2"/>
    <p:sldId id="257" r:id="rId3"/>
    <p:sldId id="258" r:id="rId4"/>
    <p:sldId id="270" r:id="rId5"/>
    <p:sldId id="259" r:id="rId6"/>
    <p:sldId id="260" r:id="rId7"/>
    <p:sldId id="269" r:id="rId8"/>
    <p:sldId id="280" r:id="rId9"/>
    <p:sldId id="272" r:id="rId10"/>
    <p:sldId id="261" r:id="rId11"/>
    <p:sldId id="262" r:id="rId12"/>
    <p:sldId id="273" r:id="rId13"/>
    <p:sldId id="274" r:id="rId14"/>
    <p:sldId id="275" r:id="rId15"/>
    <p:sldId id="276" r:id="rId16"/>
    <p:sldId id="278" r:id="rId17"/>
    <p:sldId id="279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3005" autoAdjust="0"/>
  </p:normalViewPr>
  <p:slideViewPr>
    <p:cSldViewPr snapToGrid="0">
      <p:cViewPr varScale="1">
        <p:scale>
          <a:sx n="49" d="100"/>
          <a:sy n="49" d="100"/>
        </p:scale>
        <p:origin x="13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D744E-650B-4854-B4E4-6833E3E072BC}" type="datetimeFigureOut">
              <a:rPr lang="zh-TW" altLang="en-US" smtClean="0"/>
              <a:t>2020/11/1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3D422-E600-4063-8D55-039F7D6FE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192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03D422-E600-4063-8D55-039F7D6FEF5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936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03D422-E600-4063-8D55-039F7D6FEF5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6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9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3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6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3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9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3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19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4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25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09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99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82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mailto:r09a41010@ntu.edu.tw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90249" y="612876"/>
            <a:ext cx="8881272" cy="1307364"/>
          </a:xfrm>
        </p:spPr>
        <p:txBody>
          <a:bodyPr/>
          <a:lstStyle/>
          <a:p>
            <a:pPr algn="ctr"/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我的科法心路分享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0614" y="2037806"/>
            <a:ext cx="6416837" cy="482019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科法所一 蔡侑霖</a:t>
            </a:r>
            <a:endParaRPr lang="en-US" altLang="zh-TW" sz="4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b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學經歷與社團經歷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國立成功大學化學系肄業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國立中興大學獸醫學系畢業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小動物臨床獸醫 三年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中興大學關懷生命社創社社長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動保運動參與十年</a:t>
            </a:r>
            <a:b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endParaRPr lang="zh-TW" altLang="en-US" sz="32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2D3822D-4B08-4A88-95A9-372DE5BA88E9}"/>
              </a:ext>
            </a:extLst>
          </p:cNvPr>
          <p:cNvSpPr txBox="1"/>
          <p:nvPr/>
        </p:nvSpPr>
        <p:spPr>
          <a:xfrm>
            <a:off x="7537269" y="2037806"/>
            <a:ext cx="822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/>
              <a:t>縱貫南中北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8256B38-0768-4E3E-9929-1BE1B784F7EF}"/>
              </a:ext>
            </a:extLst>
          </p:cNvPr>
          <p:cNvSpPr txBox="1"/>
          <p:nvPr/>
        </p:nvSpPr>
        <p:spPr>
          <a:xfrm>
            <a:off x="8530047" y="2037806"/>
            <a:ext cx="822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/>
              <a:t>橫跨一二三</a:t>
            </a:r>
          </a:p>
        </p:txBody>
      </p:sp>
      <p:pic>
        <p:nvPicPr>
          <p:cNvPr id="7" name="圖形 6" descr="聽診器">
            <a:extLst>
              <a:ext uri="{FF2B5EF4-FFF2-40B4-BE49-F238E27FC236}">
                <a16:creationId xmlns:a16="http://schemas.microsoft.com/office/drawing/2014/main" id="{26280E29-C234-4E20-A611-3BA24337F1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22825" y="1913709"/>
            <a:ext cx="914400" cy="914400"/>
          </a:xfrm>
          <a:prstGeom prst="rect">
            <a:avLst/>
          </a:prstGeom>
        </p:spPr>
      </p:pic>
      <p:pic>
        <p:nvPicPr>
          <p:cNvPr id="9" name="圖形 8" descr="木槌">
            <a:extLst>
              <a:ext uri="{FF2B5EF4-FFF2-40B4-BE49-F238E27FC236}">
                <a16:creationId xmlns:a16="http://schemas.microsoft.com/office/drawing/2014/main" id="{30296CE2-43DE-4134-B18C-28AF0E2767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522825" y="2971800"/>
            <a:ext cx="914400" cy="914400"/>
          </a:xfrm>
          <a:prstGeom prst="rect">
            <a:avLst/>
          </a:prstGeom>
        </p:spPr>
      </p:pic>
      <p:pic>
        <p:nvPicPr>
          <p:cNvPr id="11" name="圖形 10" descr="燒瓶">
            <a:extLst>
              <a:ext uri="{FF2B5EF4-FFF2-40B4-BE49-F238E27FC236}">
                <a16:creationId xmlns:a16="http://schemas.microsoft.com/office/drawing/2014/main" id="{A145D790-3C46-4569-A741-1C7D870067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07043" y="237090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>
                <a:latin typeface="+mn-ea"/>
                <a:ea typeface="+mn-ea"/>
              </a:rPr>
              <a:t>四、試題解析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3752" y="1518113"/>
            <a:ext cx="9961299" cy="4948001"/>
          </a:xfrm>
        </p:spPr>
        <p:txBody>
          <a:bodyPr/>
          <a:lstStyle/>
          <a:p>
            <a:r>
              <a:rPr lang="en-US" altLang="zh-TW" sz="3200" dirty="0">
                <a:latin typeface="+mn-ea"/>
              </a:rPr>
              <a:t>109</a:t>
            </a:r>
            <a:r>
              <a:rPr lang="zh-TW" altLang="en-US" sz="3200" dirty="0">
                <a:latin typeface="+mn-ea"/>
              </a:rPr>
              <a:t>年台灣大學科際整合法律研究所 </a:t>
            </a:r>
            <a:br>
              <a:rPr lang="en-US" altLang="zh-TW" dirty="0">
                <a:latin typeface="+mn-ea"/>
              </a:rPr>
            </a:br>
            <a:br>
              <a:rPr lang="en-US" altLang="zh-TW" dirty="0">
                <a:latin typeface="+mn-ea"/>
              </a:rPr>
            </a:br>
            <a:r>
              <a:rPr lang="zh-TW" altLang="en-US" sz="3200" dirty="0">
                <a:latin typeface="+mn-ea"/>
              </a:rPr>
              <a:t>一、</a:t>
            </a:r>
            <a:r>
              <a:rPr lang="zh-TW" altLang="zh-TW" sz="3200" dirty="0">
                <a:latin typeface="+mn-ea"/>
              </a:rPr>
              <a:t>有謂法律的目的在於實現正義與公平，這是放諸四海皆準的原理，如果現在沒有被實現，也只是因為有外來的因</a:t>
            </a:r>
            <a:r>
              <a:rPr lang="zh-TW" altLang="en-US" sz="3200" dirty="0">
                <a:latin typeface="+mn-ea"/>
              </a:rPr>
              <a:t>素</a:t>
            </a:r>
            <a:r>
              <a:rPr lang="zh-TW" altLang="zh-TW" sz="3200" dirty="0">
                <a:latin typeface="+mn-ea"/>
              </a:rPr>
              <a:t>影響所致，只要努力不懈，最終會有一日達成至善的目標。反之，亦有論者認為法律僅是規範事務的規則而已，</a:t>
            </a:r>
            <a:r>
              <a:rPr lang="zh-TW" altLang="en-US" sz="3200" dirty="0">
                <a:latin typeface="+mn-ea"/>
              </a:rPr>
              <a:t>其</a:t>
            </a:r>
            <a:r>
              <a:rPr lang="zh-TW" altLang="zh-TW" sz="3200" dirty="0">
                <a:latin typeface="+mn-ea"/>
              </a:rPr>
              <a:t>受到外界的刺激而運作，並隨機改變規則而自我進化。</a:t>
            </a:r>
            <a:br>
              <a:rPr lang="en-US" altLang="zh-TW" sz="3200" dirty="0">
                <a:latin typeface="+mn-ea"/>
              </a:rPr>
            </a:br>
            <a:r>
              <a:rPr lang="zh-TW" altLang="zh-TW" sz="3200" dirty="0">
                <a:latin typeface="+mn-ea"/>
              </a:rPr>
              <a:t>試針對最近同性婚姻以及酒駕加重處罰的法律變革，明確選</a:t>
            </a:r>
            <a:r>
              <a:rPr lang="zh-TW" altLang="en-US" sz="3200" dirty="0">
                <a:latin typeface="+mn-ea"/>
              </a:rPr>
              <a:t>擇</a:t>
            </a:r>
            <a:r>
              <a:rPr lang="zh-TW" altLang="zh-TW" sz="3200" dirty="0">
                <a:latin typeface="+mn-ea"/>
              </a:rPr>
              <a:t>以上兩種立場之一，分別</a:t>
            </a:r>
            <a:r>
              <a:rPr lang="zh-TW" altLang="en-US" sz="3200" dirty="0">
                <a:latin typeface="+mn-ea"/>
              </a:rPr>
              <a:t>論述</a:t>
            </a:r>
            <a:r>
              <a:rPr lang="zh-TW" altLang="zh-TW" sz="3200" dirty="0">
                <a:latin typeface="+mn-ea"/>
              </a:rPr>
              <a:t>之。</a:t>
            </a:r>
            <a:r>
              <a:rPr lang="en-US" altLang="zh-TW" sz="3200" dirty="0">
                <a:latin typeface="+mn-ea"/>
              </a:rPr>
              <a:t>(50%)</a:t>
            </a:r>
            <a:endParaRPr lang="zh-TW" altLang="zh-TW" sz="3200" dirty="0">
              <a:latin typeface="+mn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987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93855" y="809898"/>
            <a:ext cx="10804289" cy="5747657"/>
          </a:xfrm>
        </p:spPr>
        <p:txBody>
          <a:bodyPr>
            <a:normAutofit/>
          </a:bodyPr>
          <a:lstStyle/>
          <a:p>
            <a:r>
              <a:rPr lang="zh-TW" altLang="zh-TW" sz="3600" dirty="0">
                <a:latin typeface="標楷體" panose="03000509000000000000" pitchFamily="65" charset="-120"/>
              </a:rPr>
              <a:t>有謂法律的目的在於實現正義與公平，這是放諸四海皆準的原理，如果現在沒有被實現，也只是因為有外來的因</a:t>
            </a:r>
            <a:r>
              <a:rPr lang="zh-TW" altLang="en-US" sz="3600" dirty="0">
                <a:latin typeface="標楷體" panose="03000509000000000000" pitchFamily="65" charset="-120"/>
              </a:rPr>
              <a:t>素</a:t>
            </a:r>
            <a:r>
              <a:rPr lang="zh-TW" altLang="zh-TW" sz="3600" dirty="0">
                <a:latin typeface="標楷體" panose="03000509000000000000" pitchFamily="65" charset="-120"/>
              </a:rPr>
              <a:t>影響所致，只要努力不懈，最終會有一日達成至善的目標。</a:t>
            </a:r>
            <a:endParaRPr lang="en-US" altLang="zh-TW" sz="3600" dirty="0">
              <a:latin typeface="標楷體" panose="03000509000000000000" pitchFamily="65" charset="-120"/>
            </a:endParaRPr>
          </a:p>
          <a:p>
            <a:r>
              <a:rPr lang="zh-TW" altLang="zh-TW" sz="3600" dirty="0">
                <a:latin typeface="標楷體" panose="03000509000000000000" pitchFamily="65" charset="-120"/>
              </a:rPr>
              <a:t>反之，亦有論者認為法律僅是規範事務的規則而已，</a:t>
            </a:r>
            <a:r>
              <a:rPr lang="zh-TW" altLang="en-US" sz="3600" dirty="0">
                <a:latin typeface="標楷體" panose="03000509000000000000" pitchFamily="65" charset="-120"/>
              </a:rPr>
              <a:t>其</a:t>
            </a:r>
            <a:r>
              <a:rPr lang="zh-TW" altLang="zh-TW" sz="3600" dirty="0">
                <a:latin typeface="標楷體" panose="03000509000000000000" pitchFamily="65" charset="-120"/>
              </a:rPr>
              <a:t>受到外界的刺激而運作，並隨機改變規則而自我進化。</a:t>
            </a:r>
            <a:endParaRPr lang="en-US" altLang="zh-TW" sz="3600" dirty="0">
              <a:latin typeface="標楷體" panose="03000509000000000000" pitchFamily="65" charset="-120"/>
            </a:endParaRPr>
          </a:p>
          <a:p>
            <a:r>
              <a:rPr lang="zh-TW" altLang="zh-TW" sz="3600" dirty="0">
                <a:latin typeface="標楷體" panose="03000509000000000000" pitchFamily="65" charset="-120"/>
              </a:rPr>
              <a:t>試針對最近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</a:rPr>
              <a:t>同性婚姻</a:t>
            </a:r>
            <a:r>
              <a:rPr lang="zh-TW" altLang="zh-TW" sz="3600" dirty="0">
                <a:latin typeface="標楷體" panose="03000509000000000000" pitchFamily="65" charset="-120"/>
              </a:rPr>
              <a:t>以及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</a:rPr>
              <a:t>酒駕加重處罰</a:t>
            </a:r>
            <a:r>
              <a:rPr lang="zh-TW" altLang="zh-TW" sz="3600" dirty="0">
                <a:latin typeface="標楷體" panose="03000509000000000000" pitchFamily="65" charset="-120"/>
              </a:rPr>
              <a:t>的</a:t>
            </a:r>
            <a:r>
              <a:rPr lang="zh-TW" altLang="zh-TW" sz="3600" dirty="0">
                <a:solidFill>
                  <a:srgbClr val="FF0000"/>
                </a:solidFill>
                <a:latin typeface="標楷體" panose="03000509000000000000" pitchFamily="65" charset="-120"/>
              </a:rPr>
              <a:t>法律變革</a:t>
            </a:r>
            <a:r>
              <a:rPr lang="zh-TW" altLang="zh-TW" sz="3600" dirty="0">
                <a:latin typeface="標楷體" panose="03000509000000000000" pitchFamily="65" charset="-120"/>
              </a:rPr>
              <a:t>，</a:t>
            </a:r>
            <a:r>
              <a:rPr lang="zh-TW" altLang="zh-TW" sz="3600" b="1" dirty="0">
                <a:solidFill>
                  <a:srgbClr val="FF0000"/>
                </a:solidFill>
                <a:latin typeface="標楷體" panose="03000509000000000000" pitchFamily="65" charset="-120"/>
              </a:rPr>
              <a:t>明確選</a:t>
            </a: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</a:rPr>
              <a:t>擇</a:t>
            </a:r>
            <a:r>
              <a:rPr lang="zh-TW" altLang="zh-TW" sz="3600" b="1" dirty="0">
                <a:solidFill>
                  <a:srgbClr val="FF0000"/>
                </a:solidFill>
                <a:latin typeface="標楷體" panose="03000509000000000000" pitchFamily="65" charset="-120"/>
              </a:rPr>
              <a:t>以上兩種立場之一</a:t>
            </a:r>
            <a:r>
              <a:rPr lang="zh-TW" altLang="zh-TW" sz="3600" dirty="0">
                <a:latin typeface="標楷體" panose="03000509000000000000" pitchFamily="65" charset="-120"/>
              </a:rPr>
              <a:t>，</a:t>
            </a:r>
            <a:r>
              <a:rPr lang="zh-TW" altLang="zh-TW" sz="3600" b="1" dirty="0">
                <a:solidFill>
                  <a:srgbClr val="FF0000"/>
                </a:solidFill>
                <a:latin typeface="標楷體" panose="03000509000000000000" pitchFamily="65" charset="-120"/>
              </a:rPr>
              <a:t>分別</a:t>
            </a:r>
            <a:r>
              <a:rPr lang="zh-TW" altLang="zh-TW" sz="3600" dirty="0">
                <a:latin typeface="標楷體" panose="03000509000000000000" pitchFamily="65" charset="-120"/>
              </a:rPr>
              <a:t>試論之。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607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04889" y="517448"/>
            <a:ext cx="8596668" cy="729006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+mn-ea"/>
                <a:ea typeface="+mn-ea"/>
              </a:rPr>
              <a:t>我認為的錯誤示範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4889" y="1612612"/>
            <a:ext cx="9589533" cy="5140885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4800" dirty="0">
                <a:latin typeface="+mn-ea"/>
              </a:rPr>
              <a:t>同性婚姻就是落實公平正義原則</a:t>
            </a:r>
            <a:br>
              <a:rPr lang="en-US" altLang="zh-TW" sz="4800" dirty="0">
                <a:latin typeface="+mn-ea"/>
              </a:rPr>
            </a:br>
            <a:r>
              <a:rPr lang="en-US" altLang="zh-TW" sz="4800" dirty="0">
                <a:latin typeface="+mn-ea"/>
              </a:rPr>
              <a:t>1.</a:t>
            </a:r>
            <a:r>
              <a:rPr lang="zh-TW" altLang="en-US" sz="4800" dirty="0">
                <a:latin typeface="+mn-ea"/>
              </a:rPr>
              <a:t>根據釋字</a:t>
            </a:r>
            <a:r>
              <a:rPr lang="en-US" altLang="zh-TW" sz="4800" dirty="0">
                <a:latin typeface="+mn-ea"/>
              </a:rPr>
              <a:t>748,</a:t>
            </a:r>
            <a:r>
              <a:rPr lang="zh-TW" altLang="en-US" sz="4800" dirty="0">
                <a:latin typeface="+mn-ea"/>
              </a:rPr>
              <a:t>大法官表示</a:t>
            </a:r>
            <a:r>
              <a:rPr lang="en-US" altLang="zh-TW" sz="4800" dirty="0">
                <a:latin typeface="+mn-ea"/>
              </a:rPr>
              <a:t>……</a:t>
            </a:r>
            <a:br>
              <a:rPr lang="en-US" altLang="zh-TW" sz="4800" dirty="0">
                <a:latin typeface="+mn-ea"/>
              </a:rPr>
            </a:br>
            <a:r>
              <a:rPr lang="en-US" altLang="zh-TW" sz="4800" dirty="0">
                <a:latin typeface="+mn-ea"/>
              </a:rPr>
              <a:t>2.</a:t>
            </a:r>
            <a:r>
              <a:rPr lang="zh-TW" altLang="en-US" sz="4800" dirty="0">
                <a:latin typeface="+mn-ea"/>
              </a:rPr>
              <a:t>根據憲法保障平等權</a:t>
            </a:r>
            <a:r>
              <a:rPr lang="en-US" altLang="zh-TW" sz="4800" dirty="0">
                <a:latin typeface="+mn-ea"/>
              </a:rPr>
              <a:t>,……</a:t>
            </a:r>
            <a:br>
              <a:rPr lang="en-US" altLang="zh-TW" sz="4800" dirty="0">
                <a:latin typeface="+mn-ea"/>
              </a:rPr>
            </a:br>
            <a:r>
              <a:rPr lang="en-US" altLang="zh-TW" sz="4800" dirty="0">
                <a:latin typeface="+mn-ea"/>
              </a:rPr>
              <a:t>3.</a:t>
            </a:r>
            <a:r>
              <a:rPr lang="zh-TW" altLang="en-US" sz="4800" dirty="0">
                <a:latin typeface="+mn-ea"/>
              </a:rPr>
              <a:t>結論</a:t>
            </a:r>
            <a:r>
              <a:rPr lang="en-US" altLang="zh-TW" sz="4800" dirty="0">
                <a:latin typeface="+mn-ea"/>
              </a:rPr>
              <a:t>:</a:t>
            </a:r>
          </a:p>
          <a:p>
            <a:r>
              <a:rPr lang="zh-TW" altLang="en-US" sz="4800" dirty="0">
                <a:latin typeface="+mn-ea"/>
              </a:rPr>
              <a:t>酒駕加重處罰也是要落實公平正義原則</a:t>
            </a:r>
            <a:br>
              <a:rPr lang="en-US" altLang="zh-TW" sz="4800" dirty="0">
                <a:latin typeface="+mn-ea"/>
              </a:rPr>
            </a:br>
            <a:r>
              <a:rPr lang="en-US" altLang="zh-TW" sz="4800" dirty="0">
                <a:latin typeface="+mn-ea"/>
              </a:rPr>
              <a:t>1.</a:t>
            </a:r>
            <a:r>
              <a:rPr lang="zh-TW" altLang="en-US" sz="4800" dirty="0">
                <a:latin typeface="+mn-ea"/>
              </a:rPr>
              <a:t>根據刑法</a:t>
            </a:r>
            <a:r>
              <a:rPr lang="en-US" altLang="zh-TW" sz="4800" dirty="0">
                <a:latin typeface="+mn-ea"/>
              </a:rPr>
              <a:t>185</a:t>
            </a:r>
            <a:r>
              <a:rPr lang="zh-TW" altLang="en-US" sz="4800" dirty="0">
                <a:latin typeface="+mn-ea"/>
              </a:rPr>
              <a:t>條之</a:t>
            </a:r>
            <a:r>
              <a:rPr lang="en-US" altLang="zh-TW" sz="4800" dirty="0">
                <a:latin typeface="+mn-ea"/>
              </a:rPr>
              <a:t>3,</a:t>
            </a:r>
            <a:r>
              <a:rPr lang="zh-TW" altLang="en-US" sz="4800" dirty="0">
                <a:latin typeface="+mn-ea"/>
              </a:rPr>
              <a:t>不能安全駕駛罪</a:t>
            </a:r>
            <a:r>
              <a:rPr lang="en-US" altLang="zh-TW" sz="4800" dirty="0">
                <a:latin typeface="+mn-ea"/>
              </a:rPr>
              <a:t>……</a:t>
            </a:r>
            <a:br>
              <a:rPr lang="en-US" altLang="zh-TW" sz="4800" dirty="0">
                <a:latin typeface="+mn-ea"/>
              </a:rPr>
            </a:br>
            <a:r>
              <a:rPr lang="en-US" altLang="zh-TW" sz="4800" dirty="0">
                <a:latin typeface="+mn-ea"/>
              </a:rPr>
              <a:t>2.</a:t>
            </a:r>
            <a:r>
              <a:rPr lang="zh-TW" altLang="en-US" sz="4800" dirty="0">
                <a:latin typeface="+mn-ea"/>
              </a:rPr>
              <a:t>根據刑法特別預防理論，</a:t>
            </a:r>
            <a:r>
              <a:rPr lang="en-US" altLang="zh-TW" sz="4800" dirty="0">
                <a:latin typeface="+mn-ea"/>
              </a:rPr>
              <a:t>……</a:t>
            </a:r>
            <a:br>
              <a:rPr lang="en-US" altLang="zh-TW" sz="4800" dirty="0">
                <a:latin typeface="+mn-ea"/>
              </a:rPr>
            </a:br>
            <a:r>
              <a:rPr lang="en-US" altLang="zh-TW" sz="4800" dirty="0">
                <a:latin typeface="+mn-ea"/>
              </a:rPr>
              <a:t>3.</a:t>
            </a:r>
            <a:r>
              <a:rPr lang="zh-TW" altLang="en-US" sz="4800" dirty="0">
                <a:latin typeface="+mn-ea"/>
              </a:rPr>
              <a:t>結論</a:t>
            </a:r>
            <a:r>
              <a:rPr lang="en-US" altLang="zh-TW" sz="4800" dirty="0">
                <a:latin typeface="+mn-ea"/>
              </a:rPr>
              <a:t>:</a:t>
            </a:r>
            <a:br>
              <a:rPr lang="en-US" altLang="zh-TW" sz="3600" dirty="0">
                <a:latin typeface="+mn-ea"/>
              </a:rPr>
            </a:br>
            <a:endParaRPr lang="zh-TW" altLang="en-US" sz="3600" dirty="0">
              <a:latin typeface="+mn-ea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2969CB6-71AD-46BB-BC2B-215C91F87E5E}"/>
              </a:ext>
            </a:extLst>
          </p:cNvPr>
          <p:cNvSpPr txBox="1"/>
          <p:nvPr/>
        </p:nvSpPr>
        <p:spPr>
          <a:xfrm>
            <a:off x="9032964" y="1458239"/>
            <a:ext cx="3722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</a:rPr>
              <a:t>過度強調法條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8208228-3D89-4BD6-9C97-EBEB82D8F474}"/>
              </a:ext>
            </a:extLst>
          </p:cNvPr>
          <p:cNvSpPr txBox="1"/>
          <p:nvPr/>
        </p:nvSpPr>
        <p:spPr>
          <a:xfrm>
            <a:off x="9470571" y="2320498"/>
            <a:ext cx="2721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</a:rPr>
              <a:t>文不對題</a:t>
            </a:r>
          </a:p>
        </p:txBody>
      </p:sp>
      <p:sp>
        <p:nvSpPr>
          <p:cNvPr id="6" name="乘號 5">
            <a:extLst>
              <a:ext uri="{FF2B5EF4-FFF2-40B4-BE49-F238E27FC236}">
                <a16:creationId xmlns:a16="http://schemas.microsoft.com/office/drawing/2014/main" id="{49613DEF-8311-4753-BBED-E87AAB56FEDE}"/>
              </a:ext>
            </a:extLst>
          </p:cNvPr>
          <p:cNvSpPr/>
          <p:nvPr/>
        </p:nvSpPr>
        <p:spPr>
          <a:xfrm>
            <a:off x="9773148" y="1289193"/>
            <a:ext cx="1802763" cy="1816388"/>
          </a:xfrm>
          <a:prstGeom prst="mathMultiply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81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2010" y="621951"/>
            <a:ext cx="8596668" cy="729006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+mn-ea"/>
                <a:ea typeface="+mn-ea"/>
              </a:rPr>
              <a:t>我的想法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2010" y="1794510"/>
            <a:ext cx="10159400" cy="3749040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+mn-ea"/>
              </a:rPr>
              <a:t>科法所的考題從來都不是在考法律本身。</a:t>
            </a:r>
            <a:endParaRPr lang="en-US" altLang="zh-TW" sz="4000" dirty="0">
              <a:latin typeface="+mn-ea"/>
            </a:endParaRPr>
          </a:p>
          <a:p>
            <a:r>
              <a:rPr lang="zh-TW" altLang="en-US" sz="4000" dirty="0">
                <a:latin typeface="+mn-ea"/>
              </a:rPr>
              <a:t>看你怎麼想，比看你懂多少法律要重要。</a:t>
            </a:r>
            <a:endParaRPr lang="en-US" altLang="zh-TW" sz="4000" dirty="0">
              <a:latin typeface="+mn-ea"/>
            </a:endParaRPr>
          </a:p>
          <a:p>
            <a:r>
              <a:rPr lang="zh-TW" altLang="en-US" sz="4000" dirty="0">
                <a:latin typeface="+mn-ea"/>
              </a:rPr>
              <a:t>除了會想，要怎麼組織文字，也是功力。</a:t>
            </a:r>
            <a:endParaRPr lang="en-US" altLang="zh-TW" sz="4000" dirty="0">
              <a:latin typeface="+mn-ea"/>
            </a:endParaRPr>
          </a:p>
          <a:p>
            <a:r>
              <a:rPr lang="zh-TW" altLang="en-US" sz="4000" dirty="0">
                <a:latin typeface="+mn-ea"/>
              </a:rPr>
              <a:t>絕對絕對不要搞錯回答重點。</a:t>
            </a:r>
            <a:br>
              <a:rPr lang="en-US" altLang="zh-TW" sz="4000" dirty="0">
                <a:latin typeface="+mn-ea"/>
              </a:rPr>
            </a:br>
            <a:endParaRPr lang="zh-TW" alt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82944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2697" y="496389"/>
            <a:ext cx="11652069" cy="6361611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500" dirty="0">
                <a:latin typeface="+mn-ea"/>
              </a:rPr>
              <a:t>我比較支持「</a:t>
            </a:r>
            <a:r>
              <a:rPr lang="zh-TW" altLang="zh-TW" sz="3500" dirty="0">
                <a:latin typeface="標楷體" panose="03000509000000000000" pitchFamily="65" charset="-120"/>
              </a:rPr>
              <a:t>法律僅是規範事務的規則而已，</a:t>
            </a:r>
            <a:r>
              <a:rPr lang="zh-TW" altLang="en-US" sz="3500" dirty="0">
                <a:latin typeface="標楷體" panose="03000509000000000000" pitchFamily="65" charset="-120"/>
              </a:rPr>
              <a:t>其</a:t>
            </a:r>
            <a:r>
              <a:rPr lang="zh-TW" altLang="zh-TW" sz="3500" dirty="0">
                <a:latin typeface="標楷體" panose="03000509000000000000" pitchFamily="65" charset="-120"/>
              </a:rPr>
              <a:t>受到</a:t>
            </a:r>
            <a:r>
              <a:rPr lang="zh-TW" altLang="zh-TW" sz="3500" b="1" dirty="0">
                <a:solidFill>
                  <a:srgbClr val="FF0000"/>
                </a:solidFill>
                <a:latin typeface="標楷體" panose="03000509000000000000" pitchFamily="65" charset="-120"/>
              </a:rPr>
              <a:t>外界的刺激</a:t>
            </a:r>
            <a:r>
              <a:rPr lang="zh-TW" altLang="zh-TW" sz="3500" dirty="0">
                <a:latin typeface="標楷體" panose="03000509000000000000" pitchFamily="65" charset="-120"/>
              </a:rPr>
              <a:t>而運作，並隨機改變規則而自我進化。</a:t>
            </a:r>
            <a:r>
              <a:rPr lang="zh-TW" altLang="en-US" sz="3500" dirty="0">
                <a:latin typeface="標楷體" panose="03000509000000000000" pitchFamily="65" charset="-120"/>
              </a:rPr>
              <a:t>」的論點，理由如下</a:t>
            </a:r>
            <a:r>
              <a:rPr lang="en-US" altLang="zh-TW" sz="3500" dirty="0">
                <a:latin typeface="標楷體" panose="03000509000000000000" pitchFamily="65" charset="-120"/>
              </a:rPr>
              <a:t>:</a:t>
            </a:r>
            <a:br>
              <a:rPr lang="en-US" altLang="zh-TW" sz="3000" dirty="0">
                <a:latin typeface="標楷體" panose="03000509000000000000" pitchFamily="65" charset="-120"/>
              </a:rPr>
            </a:br>
            <a:br>
              <a:rPr lang="en-US" altLang="zh-TW" sz="4300" dirty="0">
                <a:latin typeface="標楷體" panose="03000509000000000000" pitchFamily="65" charset="-120"/>
              </a:rPr>
            </a:br>
            <a:r>
              <a:rPr lang="zh-TW" altLang="en-US" sz="5200" dirty="0">
                <a:latin typeface="標楷體" panose="03000509000000000000" pitchFamily="65" charset="-120"/>
              </a:rPr>
              <a:t>一、同性婚姻議題</a:t>
            </a:r>
            <a:br>
              <a:rPr lang="en-US" altLang="zh-TW" sz="4300" dirty="0">
                <a:latin typeface="標楷體" panose="03000509000000000000" pitchFamily="65" charset="-120"/>
              </a:rPr>
            </a:br>
            <a:r>
              <a:rPr lang="zh-TW" altLang="en-US" sz="4300" dirty="0">
                <a:latin typeface="標楷體" panose="03000509000000000000" pitchFamily="65" charset="-120"/>
              </a:rPr>
              <a:t>   </a:t>
            </a:r>
            <a:r>
              <a:rPr lang="en-US" altLang="zh-TW" sz="4300" dirty="0">
                <a:latin typeface="標楷體" panose="03000509000000000000" pitchFamily="65" charset="-120"/>
              </a:rPr>
              <a:t>1.</a:t>
            </a:r>
            <a:r>
              <a:rPr lang="zh-TW" altLang="en-US" sz="4300" dirty="0">
                <a:latin typeface="標楷體" panose="03000509000000000000" pitchFamily="65" charset="-120"/>
              </a:rPr>
              <a:t>教育的推廣普及</a:t>
            </a:r>
            <a:br>
              <a:rPr lang="en-US" altLang="zh-TW" sz="4300" dirty="0">
                <a:latin typeface="標楷體" panose="03000509000000000000" pitchFamily="65" charset="-120"/>
              </a:rPr>
            </a:br>
            <a:r>
              <a:rPr lang="en-US" altLang="zh-TW" sz="4300" dirty="0">
                <a:latin typeface="標楷體" panose="03000509000000000000" pitchFamily="65" charset="-120"/>
              </a:rPr>
              <a:t> </a:t>
            </a:r>
            <a:r>
              <a:rPr lang="zh-TW" altLang="en-US" sz="4300" dirty="0">
                <a:latin typeface="標楷體" panose="03000509000000000000" pitchFamily="65" charset="-120"/>
              </a:rPr>
              <a:t>   </a:t>
            </a:r>
            <a:r>
              <a:rPr lang="zh-TW" altLang="en-US" sz="3500" dirty="0">
                <a:latin typeface="標楷體" panose="03000509000000000000" pitchFamily="65" charset="-120"/>
              </a:rPr>
              <a:t>性平教育落實</a:t>
            </a:r>
            <a:r>
              <a:rPr lang="en-US" altLang="zh-TW" sz="3500" dirty="0">
                <a:latin typeface="標楷體" panose="03000509000000000000" pitchFamily="65" charset="-120"/>
              </a:rPr>
              <a:t>=&gt;</a:t>
            </a:r>
            <a:r>
              <a:rPr lang="zh-TW" altLang="en-US" sz="3500" dirty="0">
                <a:latin typeface="標楷體" panose="03000509000000000000" pitchFamily="65" charset="-120"/>
              </a:rPr>
              <a:t>大眾觀念改變與接受</a:t>
            </a:r>
            <a:br>
              <a:rPr lang="en-US" altLang="zh-TW" sz="3500" dirty="0">
                <a:latin typeface="標楷體" panose="03000509000000000000" pitchFamily="65" charset="-120"/>
              </a:rPr>
            </a:br>
            <a:br>
              <a:rPr lang="en-US" altLang="zh-TW" sz="4300" dirty="0">
                <a:latin typeface="標楷體" panose="03000509000000000000" pitchFamily="65" charset="-120"/>
              </a:rPr>
            </a:br>
            <a:r>
              <a:rPr lang="zh-TW" altLang="en-US" sz="4300" dirty="0">
                <a:latin typeface="標楷體" panose="03000509000000000000" pitchFamily="65" charset="-120"/>
              </a:rPr>
              <a:t>   </a:t>
            </a:r>
            <a:r>
              <a:rPr lang="en-US" altLang="zh-TW" sz="4300" dirty="0">
                <a:latin typeface="標楷體" panose="03000509000000000000" pitchFamily="65" charset="-120"/>
              </a:rPr>
              <a:t>2.</a:t>
            </a:r>
            <a:r>
              <a:rPr lang="zh-TW" altLang="en-US" sz="4300" dirty="0">
                <a:latin typeface="標楷體" panose="03000509000000000000" pitchFamily="65" charset="-120"/>
              </a:rPr>
              <a:t>傳統價值觀的改變</a:t>
            </a:r>
            <a:br>
              <a:rPr lang="en-US" altLang="zh-TW" sz="4300" dirty="0">
                <a:latin typeface="標楷體" panose="03000509000000000000" pitchFamily="65" charset="-120"/>
              </a:rPr>
            </a:br>
            <a:r>
              <a:rPr lang="zh-TW" altLang="en-US" sz="4300" dirty="0">
                <a:latin typeface="標楷體" panose="03000509000000000000" pitchFamily="65" charset="-120"/>
              </a:rPr>
              <a:t>    </a:t>
            </a:r>
            <a:r>
              <a:rPr lang="zh-TW" altLang="en-US" sz="3500" dirty="0">
                <a:latin typeface="標楷體" panose="03000509000000000000" pitchFamily="65" charset="-120"/>
              </a:rPr>
              <a:t>門當戶對、指腹為婚</a:t>
            </a:r>
            <a:r>
              <a:rPr lang="en-US" altLang="zh-TW" sz="3500" dirty="0">
                <a:latin typeface="標楷體" panose="03000509000000000000" pitchFamily="65" charset="-120"/>
              </a:rPr>
              <a:t>=&gt;</a:t>
            </a:r>
            <a:r>
              <a:rPr lang="zh-TW" altLang="en-US" sz="3500" dirty="0">
                <a:latin typeface="標楷體" panose="03000509000000000000" pitchFamily="65" charset="-120"/>
              </a:rPr>
              <a:t>自由戀愛</a:t>
            </a:r>
            <a:r>
              <a:rPr lang="en-US" altLang="zh-TW" sz="3500" dirty="0">
                <a:latin typeface="標楷體" panose="03000509000000000000" pitchFamily="65" charset="-120"/>
              </a:rPr>
              <a:t>=&gt;</a:t>
            </a:r>
            <a:r>
              <a:rPr lang="zh-TW" altLang="en-US" sz="3500" dirty="0">
                <a:latin typeface="標楷體" panose="03000509000000000000" pitchFamily="65" charset="-120"/>
              </a:rPr>
              <a:t>自由的定義不限性別</a:t>
            </a:r>
            <a:br>
              <a:rPr lang="en-US" altLang="zh-TW" sz="3500" dirty="0">
                <a:latin typeface="標楷體" panose="03000509000000000000" pitchFamily="65" charset="-120"/>
              </a:rPr>
            </a:br>
            <a:br>
              <a:rPr lang="en-US" altLang="zh-TW" sz="3500" dirty="0">
                <a:latin typeface="標楷體" panose="03000509000000000000" pitchFamily="65" charset="-120"/>
              </a:rPr>
            </a:br>
            <a:r>
              <a:rPr lang="zh-TW" altLang="en-US" sz="3500" dirty="0">
                <a:latin typeface="標楷體" panose="03000509000000000000" pitchFamily="65" charset="-120"/>
              </a:rPr>
              <a:t>小結</a:t>
            </a:r>
            <a:r>
              <a:rPr lang="en-US" altLang="zh-TW" sz="3500" dirty="0">
                <a:latin typeface="標楷體" panose="03000509000000000000" pitchFamily="65" charset="-120"/>
              </a:rPr>
              <a:t>:</a:t>
            </a:r>
            <a:r>
              <a:rPr lang="zh-TW" altLang="en-US" sz="3500" dirty="0">
                <a:latin typeface="標楷體" panose="03000509000000000000" pitchFamily="65" charset="-120"/>
              </a:rPr>
              <a:t>婚姻自由的保障早已在憲法規範內，並非是一個新的概念，只是因為以上因素而使法律有所改變，並非為了落實公平正義，而只是更加落實法律本身的規範，其意涵並沒有超脫文義本身。</a:t>
            </a:r>
            <a:br>
              <a:rPr lang="en-US" altLang="zh-TW" sz="4000" dirty="0">
                <a:latin typeface="+mn-ea"/>
              </a:rPr>
            </a:br>
            <a:endParaRPr lang="en-US" altLang="zh-TW" sz="3200" dirty="0">
              <a:latin typeface="+mn-ea"/>
            </a:endParaRPr>
          </a:p>
        </p:txBody>
      </p:sp>
      <p:sp>
        <p:nvSpPr>
          <p:cNvPr id="2" name="箭號: 向下 1">
            <a:extLst>
              <a:ext uri="{FF2B5EF4-FFF2-40B4-BE49-F238E27FC236}">
                <a16:creationId xmlns:a16="http://schemas.microsoft.com/office/drawing/2014/main" id="{3D6FDB8B-D52E-4FB8-8D2E-4A76A149B75E}"/>
              </a:ext>
            </a:extLst>
          </p:cNvPr>
          <p:cNvSpPr/>
          <p:nvPr/>
        </p:nvSpPr>
        <p:spPr>
          <a:xfrm rot="10800000">
            <a:off x="10084526" y="1476103"/>
            <a:ext cx="731520" cy="1018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BF5297A-38E4-4DC4-B3BB-3B22D0435822}"/>
              </a:ext>
            </a:extLst>
          </p:cNvPr>
          <p:cNvSpPr txBox="1"/>
          <p:nvPr/>
        </p:nvSpPr>
        <p:spPr>
          <a:xfrm>
            <a:off x="10816046" y="1323834"/>
            <a:ext cx="731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</a:rPr>
              <a:t>破題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1567DFF0-DD02-44CB-B711-ADBEB2D10CA8}"/>
              </a:ext>
            </a:extLst>
          </p:cNvPr>
          <p:cNvSpPr/>
          <p:nvPr/>
        </p:nvSpPr>
        <p:spPr>
          <a:xfrm rot="10800000">
            <a:off x="7106192" y="2094146"/>
            <a:ext cx="1410790" cy="6139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D78A0245-0BA0-4590-B3DE-A93B8759FB62}"/>
              </a:ext>
            </a:extLst>
          </p:cNvPr>
          <p:cNvSpPr txBox="1"/>
          <p:nvPr/>
        </p:nvSpPr>
        <p:spPr>
          <a:xfrm>
            <a:off x="7236821" y="1476103"/>
            <a:ext cx="1254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rgbClr val="FF0000"/>
                </a:solidFill>
              </a:rPr>
              <a:t>開標</a:t>
            </a:r>
          </a:p>
        </p:txBody>
      </p:sp>
    </p:spTree>
    <p:extLst>
      <p:ext uri="{BB962C8B-B14F-4D97-AF65-F5344CB8AC3E}">
        <p14:creationId xmlns:p14="http://schemas.microsoft.com/office/powerpoint/2010/main" val="356361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27463" y="209006"/>
            <a:ext cx="10750731" cy="6648994"/>
          </a:xfrm>
        </p:spPr>
        <p:txBody>
          <a:bodyPr>
            <a:normAutofit lnSpcReduction="10000"/>
          </a:bodyPr>
          <a:lstStyle/>
          <a:p>
            <a:r>
              <a:rPr lang="zh-TW" altLang="en-US" sz="4800" dirty="0">
                <a:latin typeface="+mn-ea"/>
              </a:rPr>
              <a:t>二、酒駕加重處罰</a:t>
            </a:r>
            <a:br>
              <a:rPr lang="en-US" altLang="zh-TW" sz="4000" dirty="0">
                <a:latin typeface="+mn-ea"/>
              </a:rPr>
            </a:br>
            <a:br>
              <a:rPr lang="en-US" altLang="zh-TW" sz="4000" dirty="0">
                <a:latin typeface="+mn-ea"/>
              </a:rPr>
            </a:br>
            <a:r>
              <a:rPr lang="en-US" altLang="zh-TW" sz="4000" dirty="0">
                <a:latin typeface="+mn-ea"/>
              </a:rPr>
              <a:t>3.</a:t>
            </a:r>
            <a:r>
              <a:rPr lang="zh-TW" altLang="en-US" sz="4000" dirty="0">
                <a:latin typeface="+mn-ea"/>
              </a:rPr>
              <a:t>同儕人際關係的改變</a:t>
            </a:r>
            <a:br>
              <a:rPr lang="en-US" altLang="zh-TW" sz="4000" dirty="0">
                <a:latin typeface="+mn-ea"/>
              </a:rPr>
            </a:br>
            <a:r>
              <a:rPr lang="zh-TW" altLang="en-US" sz="4000" dirty="0">
                <a:latin typeface="+mn-ea"/>
              </a:rPr>
              <a:t>  </a:t>
            </a:r>
            <a:r>
              <a:rPr lang="zh-TW" altLang="en-US" sz="3500" dirty="0">
                <a:latin typeface="+mn-ea"/>
              </a:rPr>
              <a:t>喝酒</a:t>
            </a:r>
            <a:r>
              <a:rPr lang="en-US" altLang="zh-TW" sz="3500" dirty="0">
                <a:latin typeface="+mn-ea"/>
              </a:rPr>
              <a:t>=&gt;</a:t>
            </a:r>
            <a:r>
              <a:rPr lang="zh-TW" altLang="en-US" sz="3500" dirty="0">
                <a:latin typeface="+mn-ea"/>
              </a:rPr>
              <a:t>社交行為</a:t>
            </a:r>
            <a:br>
              <a:rPr lang="en-US" altLang="zh-TW" sz="3500" dirty="0">
                <a:latin typeface="+mn-ea"/>
              </a:rPr>
            </a:br>
            <a:r>
              <a:rPr lang="zh-TW" altLang="en-US" sz="3500" dirty="0">
                <a:latin typeface="+mn-ea"/>
              </a:rPr>
              <a:t>  </a:t>
            </a:r>
            <a:r>
              <a:rPr lang="zh-TW" altLang="en-US" sz="3500" dirty="0">
                <a:solidFill>
                  <a:prstClr val="black"/>
                </a:solidFill>
                <a:latin typeface="標楷體" panose="03000509000000000000" pitchFamily="65" charset="-120"/>
              </a:rPr>
              <a:t>同儕社群的制衡力</a:t>
            </a:r>
            <a:r>
              <a:rPr lang="en-US" altLang="zh-TW" sz="3500" dirty="0">
                <a:solidFill>
                  <a:prstClr val="black"/>
                </a:solidFill>
                <a:latin typeface="標楷體" panose="03000509000000000000" pitchFamily="65" charset="-120"/>
              </a:rPr>
              <a:t>=&gt;</a:t>
            </a:r>
            <a:r>
              <a:rPr lang="zh-TW" altLang="en-US" sz="3500" dirty="0">
                <a:latin typeface="+mn-ea"/>
              </a:rPr>
              <a:t>加重罰款採連坐制度</a:t>
            </a:r>
            <a:br>
              <a:rPr lang="en-US" altLang="zh-TW" sz="4000" dirty="0">
                <a:latin typeface="標楷體" panose="03000509000000000000" pitchFamily="65" charset="-120"/>
              </a:rPr>
            </a:br>
            <a:br>
              <a:rPr lang="en-US" altLang="zh-TW" sz="4000" dirty="0">
                <a:latin typeface="標楷體" panose="03000509000000000000" pitchFamily="65" charset="-120"/>
              </a:rPr>
            </a:br>
            <a:r>
              <a:rPr lang="en-US" altLang="zh-TW" sz="4000" dirty="0">
                <a:latin typeface="標楷體" panose="03000509000000000000" pitchFamily="65" charset="-120"/>
              </a:rPr>
              <a:t>4.</a:t>
            </a:r>
            <a:r>
              <a:rPr lang="zh-TW" altLang="en-US" sz="4000" dirty="0">
                <a:latin typeface="標楷體" panose="03000509000000000000" pitchFamily="65" charset="-120"/>
              </a:rPr>
              <a:t>科學科技的進步</a:t>
            </a:r>
            <a:br>
              <a:rPr lang="en-US" altLang="zh-TW" sz="4000" b="1" dirty="0">
                <a:latin typeface="標楷體" panose="03000509000000000000" pitchFamily="65" charset="-120"/>
              </a:rPr>
            </a:br>
            <a:r>
              <a:rPr lang="zh-TW" altLang="en-US" sz="4000" b="1" dirty="0">
                <a:latin typeface="標楷體" panose="03000509000000000000" pitchFamily="65" charset="-120"/>
              </a:rPr>
              <a:t>  </a:t>
            </a: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</a:rPr>
              <a:t>酒精鎖的發明、執法儀器的進步</a:t>
            </a:r>
            <a:br>
              <a:rPr lang="en-US" altLang="zh-TW" sz="3200" dirty="0">
                <a:solidFill>
                  <a:prstClr val="black"/>
                </a:solidFill>
                <a:latin typeface="標楷體" panose="03000509000000000000" pitchFamily="65" charset="-120"/>
              </a:rPr>
            </a:b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</a:rPr>
              <a:t>   </a:t>
            </a:r>
            <a:r>
              <a:rPr lang="en-US" altLang="zh-TW" sz="3200" dirty="0">
                <a:solidFill>
                  <a:prstClr val="black"/>
                </a:solidFill>
                <a:latin typeface="標楷體" panose="03000509000000000000" pitchFamily="65" charset="-120"/>
              </a:rPr>
              <a:t>=&gt;</a:t>
            </a: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</a:rPr>
              <a:t>改變法律訂定的形式</a:t>
            </a:r>
            <a:br>
              <a:rPr lang="en-US" altLang="zh-TW" sz="3200" dirty="0">
                <a:solidFill>
                  <a:prstClr val="black"/>
                </a:solidFill>
                <a:latin typeface="標楷體" panose="03000509000000000000" pitchFamily="65" charset="-120"/>
              </a:rPr>
            </a:b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</a:rPr>
              <a:t>小結</a:t>
            </a:r>
            <a:r>
              <a:rPr lang="en-US" altLang="zh-TW" sz="3200" dirty="0">
                <a:solidFill>
                  <a:prstClr val="black"/>
                </a:solidFill>
                <a:latin typeface="標楷體" panose="03000509000000000000" pitchFamily="65" charset="-120"/>
              </a:rPr>
              <a:t>:</a:t>
            </a:r>
            <a:br>
              <a:rPr lang="en-US" altLang="zh-TW" sz="3200" dirty="0">
                <a:solidFill>
                  <a:prstClr val="black"/>
                </a:solidFill>
                <a:latin typeface="標楷體" panose="03000509000000000000" pitchFamily="65" charset="-120"/>
              </a:rPr>
            </a:br>
            <a:r>
              <a:rPr lang="zh-TW" altLang="en-US" sz="3200" dirty="0">
                <a:solidFill>
                  <a:prstClr val="black"/>
                </a:solidFill>
                <a:latin typeface="標楷體" panose="03000509000000000000" pitchFamily="65" charset="-120"/>
              </a:rPr>
              <a:t>酒駕加重處罰的形式改變也非實現公平正義，而是受到科技囿限，因此法規會隨著科技進步去改變執法的手段與方式。科技若沒有進步，縱使法律有想要實現的理想也是無法達成。</a:t>
            </a:r>
            <a:endParaRPr lang="en-US" altLang="zh-TW" sz="3200" dirty="0">
              <a:solidFill>
                <a:prstClr val="black"/>
              </a:solidFill>
              <a:latin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8231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3AD0D7-6887-4264-8F1E-6CF514E0F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45474"/>
            <a:ext cx="10058400" cy="4826726"/>
          </a:xfrm>
        </p:spPr>
        <p:txBody>
          <a:bodyPr/>
          <a:lstStyle/>
          <a:p>
            <a:pPr lvl="0">
              <a:buClr>
                <a:srgbClr val="D34817">
                  <a:lumMod val="75000"/>
                </a:srgbClr>
              </a:buClr>
            </a:pPr>
            <a:r>
              <a:rPr lang="zh-TW" altLang="en-US" sz="3600" dirty="0">
                <a:solidFill>
                  <a:prstClr val="black"/>
                </a:solidFill>
                <a:latin typeface="標楷體" panose="03000509000000000000" pitchFamily="65" charset="-120"/>
              </a:rPr>
              <a:t>總結</a:t>
            </a:r>
            <a:r>
              <a:rPr lang="en-US" altLang="zh-TW" sz="3600" dirty="0">
                <a:solidFill>
                  <a:prstClr val="black"/>
                </a:solidFill>
                <a:latin typeface="標楷體" panose="03000509000000000000" pitchFamily="65" charset="-120"/>
              </a:rPr>
              <a:t>:</a:t>
            </a:r>
            <a:br>
              <a:rPr lang="en-US" altLang="zh-TW" sz="3600" dirty="0">
                <a:solidFill>
                  <a:prstClr val="black"/>
                </a:solidFill>
                <a:latin typeface="標楷體" panose="03000509000000000000" pitchFamily="65" charset="-120"/>
              </a:rPr>
            </a:br>
            <a:r>
              <a:rPr lang="zh-TW" altLang="en-US" sz="3600" dirty="0">
                <a:solidFill>
                  <a:prstClr val="black"/>
                </a:solidFill>
                <a:latin typeface="標楷體" panose="03000509000000000000" pitchFamily="65" charset="-120"/>
              </a:rPr>
              <a:t>綜上所述，法律並非單純是為了實現公平正義，而是在現有規則下，受到上述</a:t>
            </a:r>
            <a:r>
              <a:rPr lang="en-US" altLang="zh-TW" sz="3600" dirty="0">
                <a:solidFill>
                  <a:prstClr val="black"/>
                </a:solidFill>
                <a:latin typeface="標楷體" panose="03000509000000000000" pitchFamily="65" charset="-120"/>
              </a:rPr>
              <a:t>1.</a:t>
            </a:r>
            <a:r>
              <a:rPr lang="zh-TW" altLang="en-US" sz="3600" dirty="0">
                <a:solidFill>
                  <a:prstClr val="black"/>
                </a:solidFill>
                <a:latin typeface="標楷體" panose="03000509000000000000" pitchFamily="65" charset="-120"/>
              </a:rPr>
              <a:t>至</a:t>
            </a:r>
            <a:r>
              <a:rPr lang="en-US" altLang="zh-TW" sz="3600" dirty="0">
                <a:solidFill>
                  <a:prstClr val="black"/>
                </a:solidFill>
                <a:latin typeface="標楷體" panose="03000509000000000000" pitchFamily="65" charset="-120"/>
              </a:rPr>
              <a:t>4.</a:t>
            </a:r>
            <a:r>
              <a:rPr lang="zh-TW" altLang="en-US" sz="3600" dirty="0">
                <a:solidFill>
                  <a:prstClr val="black"/>
                </a:solidFill>
                <a:latin typeface="標楷體" panose="03000509000000000000" pitchFamily="65" charset="-120"/>
              </a:rPr>
              <a:t>原因而產生自然的淘舊換新。法規為了適應新環境的改變，產生適者生存，不適者淘汰，法規的自我進化也只是順應這些因素而生。</a:t>
            </a:r>
            <a:endParaRPr lang="en-US" altLang="zh-TW" sz="3600" dirty="0">
              <a:solidFill>
                <a:prstClr val="black"/>
              </a:solidFill>
              <a:latin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0678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3AD0D7-6887-4264-8F1E-6CF514E0F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1" y="339634"/>
            <a:ext cx="10620102" cy="6426926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架構</a:t>
            </a:r>
            <a:r>
              <a:rPr lang="en-US" altLang="zh-TW" sz="4800" dirty="0"/>
              <a:t>:</a:t>
            </a:r>
          </a:p>
          <a:p>
            <a:r>
              <a:rPr lang="zh-TW" altLang="en-US" sz="4000" dirty="0"/>
              <a:t>破題</a:t>
            </a:r>
            <a:r>
              <a:rPr lang="en-US" altLang="zh-TW" sz="4000" dirty="0"/>
              <a:t>:</a:t>
            </a:r>
            <a:r>
              <a:rPr lang="zh-TW" altLang="en-US" sz="4000" dirty="0">
                <a:solidFill>
                  <a:srgbClr val="FF0000"/>
                </a:solidFill>
              </a:rPr>
              <a:t>支持的立場</a:t>
            </a:r>
            <a:endParaRPr lang="en-US" altLang="zh-TW" sz="4000" dirty="0">
              <a:solidFill>
                <a:srgbClr val="FF0000"/>
              </a:solidFill>
            </a:endParaRPr>
          </a:p>
          <a:p>
            <a:r>
              <a:rPr lang="zh-TW" altLang="en-US" sz="4000" dirty="0"/>
              <a:t>一、同性婚姻</a:t>
            </a:r>
            <a:br>
              <a:rPr lang="en-US" altLang="zh-TW" sz="4000" dirty="0"/>
            </a:br>
            <a:r>
              <a:rPr lang="en-US" altLang="zh-TW" sz="4000" dirty="0"/>
              <a:t>1.</a:t>
            </a:r>
            <a:r>
              <a:rPr lang="zh-TW" altLang="en-US" sz="4000" dirty="0"/>
              <a:t>理由</a:t>
            </a:r>
            <a:r>
              <a:rPr lang="en-US" altLang="zh-TW" sz="4000" dirty="0"/>
              <a:t>A</a:t>
            </a:r>
            <a:br>
              <a:rPr lang="en-US" altLang="zh-TW" sz="4000" dirty="0"/>
            </a:br>
            <a:r>
              <a:rPr lang="en-US" altLang="zh-TW" sz="4000" dirty="0"/>
              <a:t>2.</a:t>
            </a:r>
            <a:r>
              <a:rPr lang="zh-TW" altLang="en-US" sz="4000" dirty="0"/>
              <a:t>理由</a:t>
            </a:r>
            <a:r>
              <a:rPr lang="en-US" altLang="zh-TW" sz="4000" dirty="0"/>
              <a:t>B</a:t>
            </a:r>
          </a:p>
          <a:p>
            <a:r>
              <a:rPr lang="zh-TW" altLang="en-US" sz="4000" dirty="0"/>
              <a:t>二、酒駕加重條例</a:t>
            </a:r>
            <a:br>
              <a:rPr lang="en-US" altLang="zh-TW" sz="4000" dirty="0"/>
            </a:br>
            <a:r>
              <a:rPr lang="en-US" altLang="zh-TW" sz="4000" dirty="0"/>
              <a:t>1.</a:t>
            </a:r>
            <a:r>
              <a:rPr lang="zh-TW" altLang="en-US" sz="4000" dirty="0"/>
              <a:t>理由</a:t>
            </a:r>
            <a:r>
              <a:rPr lang="en-US" altLang="zh-TW" sz="4000" dirty="0"/>
              <a:t>C</a:t>
            </a:r>
            <a:br>
              <a:rPr lang="en-US" altLang="zh-TW" sz="4000" dirty="0"/>
            </a:br>
            <a:r>
              <a:rPr lang="en-US" altLang="zh-TW" sz="4000" dirty="0"/>
              <a:t>2.</a:t>
            </a:r>
            <a:r>
              <a:rPr lang="zh-TW" altLang="en-US" sz="4000" dirty="0"/>
              <a:t>理由</a:t>
            </a:r>
            <a:r>
              <a:rPr lang="en-US" altLang="zh-TW" sz="4000" dirty="0"/>
              <a:t>D</a:t>
            </a:r>
          </a:p>
          <a:p>
            <a:r>
              <a:rPr lang="zh-TW" altLang="en-US" sz="4000" dirty="0"/>
              <a:t>結論</a:t>
            </a:r>
            <a:r>
              <a:rPr lang="en-US" altLang="zh-TW" sz="4000" dirty="0"/>
              <a:t>:</a:t>
            </a:r>
            <a:br>
              <a:rPr lang="en-US" altLang="zh-TW" sz="4000" dirty="0"/>
            </a:br>
            <a:r>
              <a:rPr lang="zh-TW" altLang="en-US" sz="4000" dirty="0"/>
              <a:t>理由</a:t>
            </a:r>
            <a:r>
              <a:rPr lang="en-US" altLang="zh-TW" sz="4000" dirty="0"/>
              <a:t>ABCD</a:t>
            </a:r>
            <a:r>
              <a:rPr lang="zh-TW" altLang="en-US" sz="4000" dirty="0"/>
              <a:t>都在佐證我</a:t>
            </a:r>
            <a:r>
              <a:rPr lang="zh-TW" altLang="en-US" sz="4000" dirty="0">
                <a:solidFill>
                  <a:srgbClr val="FF0000"/>
                </a:solidFill>
              </a:rPr>
              <a:t>支持的立場</a:t>
            </a:r>
            <a:r>
              <a:rPr lang="zh-TW" altLang="en-US" sz="4000" dirty="0"/>
              <a:t>。</a:t>
            </a:r>
            <a:endParaRPr lang="en-US" altLang="zh-TW" sz="40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E434E64-22E5-4F42-856A-CDC5FACF92B4}"/>
              </a:ext>
            </a:extLst>
          </p:cNvPr>
          <p:cNvSpPr txBox="1"/>
          <p:nvPr/>
        </p:nvSpPr>
        <p:spPr>
          <a:xfrm>
            <a:off x="7328263" y="1872473"/>
            <a:ext cx="36837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solidFill>
                  <a:srgbClr val="FF0000"/>
                </a:solidFill>
              </a:rPr>
              <a:t>前後呼應</a:t>
            </a:r>
            <a:endParaRPr lang="en-US" altLang="zh-TW" sz="5400" dirty="0">
              <a:solidFill>
                <a:srgbClr val="FF0000"/>
              </a:solidFill>
            </a:endParaRPr>
          </a:p>
          <a:p>
            <a:r>
              <a:rPr lang="zh-TW" altLang="en-US" sz="5400" dirty="0">
                <a:solidFill>
                  <a:srgbClr val="FF0000"/>
                </a:solidFill>
              </a:rPr>
              <a:t>邏輯明確</a:t>
            </a:r>
            <a:endParaRPr lang="en-US" altLang="zh-TW" sz="5400" dirty="0">
              <a:solidFill>
                <a:srgbClr val="FF0000"/>
              </a:solidFill>
            </a:endParaRPr>
          </a:p>
          <a:p>
            <a:r>
              <a:rPr lang="zh-TW" altLang="en-US" sz="5400" dirty="0">
                <a:solidFill>
                  <a:srgbClr val="FF0000"/>
                </a:solidFill>
              </a:rPr>
              <a:t>層次清晰</a:t>
            </a:r>
          </a:p>
        </p:txBody>
      </p:sp>
    </p:spTree>
    <p:extLst>
      <p:ext uri="{BB962C8B-B14F-4D97-AF65-F5344CB8AC3E}">
        <p14:creationId xmlns:p14="http://schemas.microsoft.com/office/powerpoint/2010/main" val="163982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4E8EEAE8-2E53-4E27-A2D7-0B4AABBCEA25}"/>
              </a:ext>
            </a:extLst>
          </p:cNvPr>
          <p:cNvSpPr txBox="1"/>
          <p:nvPr/>
        </p:nvSpPr>
        <p:spPr>
          <a:xfrm>
            <a:off x="1254035" y="2337320"/>
            <a:ext cx="918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/>
              <a:t>Thank You For Listening </a:t>
            </a:r>
            <a:endParaRPr lang="zh-TW" altLang="en-US" sz="40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57950A0-FD51-4341-8FF4-3219205D6BC6}"/>
              </a:ext>
            </a:extLst>
          </p:cNvPr>
          <p:cNvSpPr txBox="1"/>
          <p:nvPr/>
        </p:nvSpPr>
        <p:spPr>
          <a:xfrm>
            <a:off x="1254035" y="3812795"/>
            <a:ext cx="9183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>
                <a:hlinkClick r:id="rId2"/>
              </a:rPr>
              <a:t>r09a41010@ntu.edu.tw</a:t>
            </a:r>
            <a:r>
              <a:rPr lang="en-US" altLang="zh-TW" sz="4000" dirty="0"/>
              <a:t> </a:t>
            </a:r>
            <a:endParaRPr lang="zh-TW" altLang="en-US" sz="4000" dirty="0"/>
          </a:p>
        </p:txBody>
      </p:sp>
      <p:pic>
        <p:nvPicPr>
          <p:cNvPr id="7" name="圖形 6" descr="貓">
            <a:extLst>
              <a:ext uri="{FF2B5EF4-FFF2-40B4-BE49-F238E27FC236}">
                <a16:creationId xmlns:a16="http://schemas.microsoft.com/office/drawing/2014/main" id="{9AADFBDA-9007-4FFC-A643-9346182EA1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7476" y="2572137"/>
            <a:ext cx="1594601" cy="1594601"/>
          </a:xfrm>
          <a:prstGeom prst="rect">
            <a:avLst/>
          </a:prstGeom>
        </p:spPr>
      </p:pic>
      <p:pic>
        <p:nvPicPr>
          <p:cNvPr id="9" name="圖形 8" descr="木槌">
            <a:extLst>
              <a:ext uri="{FF2B5EF4-FFF2-40B4-BE49-F238E27FC236}">
                <a16:creationId xmlns:a16="http://schemas.microsoft.com/office/drawing/2014/main" id="{51D00E23-AD19-425E-920E-FDE684779A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97307" y="2776015"/>
            <a:ext cx="1240658" cy="124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35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9147" y="1848438"/>
            <a:ext cx="623565" cy="3161121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簡報大綱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73979" y="1140121"/>
            <a:ext cx="8116479" cy="4577753"/>
          </a:xfrm>
        </p:spPr>
        <p:txBody>
          <a:bodyPr>
            <a:normAutofit/>
          </a:bodyPr>
          <a:lstStyle/>
          <a:p>
            <a:r>
              <a:rPr lang="zh-TW" altLang="en-US" sz="3600" b="1" dirty="0"/>
              <a:t>一、找出動機與再三確認</a:t>
            </a:r>
            <a:endParaRPr lang="en-US" altLang="zh-TW" sz="3600" b="1" dirty="0"/>
          </a:p>
          <a:p>
            <a:r>
              <a:rPr lang="zh-TW" altLang="en-US" sz="3600" b="1" dirty="0"/>
              <a:t>二、科法所是甚麼</a:t>
            </a:r>
            <a:r>
              <a:rPr lang="en-US" altLang="zh-TW" sz="3600" b="1" dirty="0"/>
              <a:t>?</a:t>
            </a:r>
            <a:r>
              <a:rPr lang="zh-TW" altLang="en-US" sz="3600" b="1" dirty="0"/>
              <a:t> 為什麼念科法所</a:t>
            </a:r>
            <a:r>
              <a:rPr lang="en-US" altLang="zh-TW" sz="3600" b="1" dirty="0"/>
              <a:t>?</a:t>
            </a:r>
            <a:r>
              <a:rPr lang="zh-TW" altLang="en-US" sz="3600" b="1" dirty="0"/>
              <a:t> </a:t>
            </a:r>
            <a:endParaRPr lang="en-US" altLang="zh-TW" sz="3600" b="1" dirty="0"/>
          </a:p>
          <a:p>
            <a:r>
              <a:rPr lang="zh-TW" altLang="en-US" sz="3600" b="1" dirty="0"/>
              <a:t>三、如何準備</a:t>
            </a:r>
            <a:r>
              <a:rPr lang="en-US" altLang="zh-TW" sz="3600" b="1" dirty="0"/>
              <a:t>?</a:t>
            </a:r>
          </a:p>
          <a:p>
            <a:endParaRPr lang="en-US" altLang="zh-TW" sz="2800" b="1" dirty="0"/>
          </a:p>
          <a:p>
            <a:r>
              <a:rPr lang="zh-TW" altLang="en-US" sz="6000" b="1" dirty="0"/>
              <a:t>四、試題解析</a:t>
            </a:r>
          </a:p>
        </p:txBody>
      </p:sp>
    </p:spTree>
    <p:extLst>
      <p:ext uri="{BB962C8B-B14F-4D97-AF65-F5344CB8AC3E}">
        <p14:creationId xmlns:p14="http://schemas.microsoft.com/office/powerpoint/2010/main" val="2766724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1703" y="272285"/>
            <a:ext cx="10058400" cy="1609344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latin typeface="+mn-ea"/>
                <a:ea typeface="+mn-ea"/>
              </a:rPr>
              <a:t>一、找出動機與再三確認</a:t>
            </a:r>
            <a:endParaRPr lang="en-US" altLang="zh-TW" sz="4800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1703" y="1554480"/>
            <a:ext cx="10665621" cy="4818888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學習法律的動機</a:t>
            </a:r>
            <a:endParaRPr lang="en-US" altLang="zh-TW" sz="4800" dirty="0"/>
          </a:p>
          <a:p>
            <a:r>
              <a:rPr lang="zh-TW" altLang="en-US" sz="4000" dirty="0"/>
              <a:t>流浪動物攻擊案件可否申請國賠</a:t>
            </a:r>
            <a:r>
              <a:rPr lang="en-US" altLang="zh-TW" sz="4000" dirty="0"/>
              <a:t>?</a:t>
            </a:r>
          </a:p>
          <a:p>
            <a:r>
              <a:rPr lang="zh-TW" altLang="en-US" sz="4000" dirty="0"/>
              <a:t>獸醫醫療糾紛</a:t>
            </a:r>
            <a:r>
              <a:rPr lang="en-US" altLang="zh-TW" sz="4000" dirty="0"/>
              <a:t>?</a:t>
            </a:r>
          </a:p>
          <a:p>
            <a:r>
              <a:rPr lang="zh-TW" altLang="en-US" sz="4000" dirty="0"/>
              <a:t>寵物在法律上的定位</a:t>
            </a:r>
            <a:r>
              <a:rPr lang="en-US" altLang="zh-TW" sz="4000" dirty="0"/>
              <a:t>?</a:t>
            </a:r>
          </a:p>
          <a:p>
            <a:r>
              <a:rPr lang="zh-TW" altLang="en-US" sz="4000" dirty="0"/>
              <a:t>寵物受他人傷害而致死是否可要求精神慰撫金</a:t>
            </a:r>
            <a:r>
              <a:rPr lang="en-US" altLang="zh-TW" sz="4000" dirty="0"/>
              <a:t>?</a:t>
            </a:r>
          </a:p>
          <a:p>
            <a:r>
              <a:rPr lang="zh-TW" altLang="en-US" sz="4000" dirty="0"/>
              <a:t>可否立法讓飼主考試後才能飼養寵物</a:t>
            </a:r>
            <a:r>
              <a:rPr lang="en-US" altLang="zh-TW" sz="4000" dirty="0"/>
              <a:t>?</a:t>
            </a:r>
            <a:br>
              <a:rPr lang="en-US" altLang="zh-TW" sz="4000" dirty="0"/>
            </a:br>
            <a:endParaRPr lang="en-US" altLang="zh-TW" sz="4000" dirty="0"/>
          </a:p>
        </p:txBody>
      </p:sp>
      <p:pic>
        <p:nvPicPr>
          <p:cNvPr id="5" name="圖形 4" descr="狗">
            <a:extLst>
              <a:ext uri="{FF2B5EF4-FFF2-40B4-BE49-F238E27FC236}">
                <a16:creationId xmlns:a16="http://schemas.microsoft.com/office/drawing/2014/main" id="{8B48E9FE-CBA1-4AD1-A969-7E55B01B5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13294" y="2390336"/>
            <a:ext cx="1098685" cy="1098685"/>
          </a:xfrm>
          <a:prstGeom prst="rect">
            <a:avLst/>
          </a:prstGeom>
        </p:spPr>
      </p:pic>
      <p:pic>
        <p:nvPicPr>
          <p:cNvPr id="7" name="圖形 6" descr="貓">
            <a:extLst>
              <a:ext uri="{FF2B5EF4-FFF2-40B4-BE49-F238E27FC236}">
                <a16:creationId xmlns:a16="http://schemas.microsoft.com/office/drawing/2014/main" id="{35BAD083-AE6C-46E0-8A0E-4BC1CBCF3B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3180094"/>
            <a:ext cx="914400" cy="914400"/>
          </a:xfrm>
          <a:prstGeom prst="rect">
            <a:avLst/>
          </a:prstGeom>
        </p:spPr>
      </p:pic>
      <p:pic>
        <p:nvPicPr>
          <p:cNvPr id="9" name="圖形 8" descr="摩托車">
            <a:extLst>
              <a:ext uri="{FF2B5EF4-FFF2-40B4-BE49-F238E27FC236}">
                <a16:creationId xmlns:a16="http://schemas.microsoft.com/office/drawing/2014/main" id="{3095713C-B2BA-4C89-9C81-8D9075BCE9F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3045367">
            <a:off x="9070627" y="2330765"/>
            <a:ext cx="1085570" cy="1085570"/>
          </a:xfrm>
          <a:prstGeom prst="rect">
            <a:avLst/>
          </a:prstGeom>
        </p:spPr>
      </p:pic>
      <p:pic>
        <p:nvPicPr>
          <p:cNvPr id="11" name="圖形 10" descr="跑步">
            <a:extLst>
              <a:ext uri="{FF2B5EF4-FFF2-40B4-BE49-F238E27FC236}">
                <a16:creationId xmlns:a16="http://schemas.microsoft.com/office/drawing/2014/main" id="{54C8C8B6-577C-4903-B2E7-2EDA6F5A7AF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7046347">
            <a:off x="10754189" y="1538518"/>
            <a:ext cx="914400" cy="914400"/>
          </a:xfrm>
          <a:prstGeom prst="rect">
            <a:avLst/>
          </a:prstGeom>
        </p:spPr>
      </p:pic>
      <p:pic>
        <p:nvPicPr>
          <p:cNvPr id="13" name="圖形 12" descr="錢">
            <a:extLst>
              <a:ext uri="{FF2B5EF4-FFF2-40B4-BE49-F238E27FC236}">
                <a16:creationId xmlns:a16="http://schemas.microsoft.com/office/drawing/2014/main" id="{75F2539D-4F59-4657-A870-101CC46EF6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312924" y="503761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60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zh-TW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0985" y="1415783"/>
            <a:ext cx="9821167" cy="1237053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確認動機 </a:t>
            </a:r>
            <a:r>
              <a:rPr lang="en-US" altLang="zh-TW" sz="4000" dirty="0"/>
              <a:t>=&gt;</a:t>
            </a:r>
            <a:r>
              <a:rPr lang="zh-TW" altLang="en-US" sz="4000" dirty="0"/>
              <a:t>放大</a:t>
            </a:r>
            <a:r>
              <a:rPr lang="zh-TW" altLang="en-US" sz="4400" dirty="0"/>
              <a:t>大</a:t>
            </a:r>
            <a:r>
              <a:rPr lang="zh-TW" altLang="en-US" sz="4800" dirty="0"/>
              <a:t>大</a:t>
            </a:r>
            <a:r>
              <a:rPr lang="zh-TW" altLang="en-US" sz="5400" dirty="0"/>
              <a:t>大</a:t>
            </a:r>
            <a:r>
              <a:rPr lang="zh-TW" altLang="en-US" sz="7200" dirty="0"/>
              <a:t>動機</a:t>
            </a:r>
            <a:endParaRPr lang="en-US" altLang="zh-TW" sz="7200" dirty="0"/>
          </a:p>
          <a:p>
            <a:endParaRPr lang="zh-TW" altLang="en-US" sz="40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A51CA5D-E4A2-48AF-BA7E-FF1A0C9E3258}"/>
              </a:ext>
            </a:extLst>
          </p:cNvPr>
          <p:cNvSpPr txBox="1"/>
          <p:nvPr/>
        </p:nvSpPr>
        <p:spPr>
          <a:xfrm>
            <a:off x="7576815" y="4452391"/>
            <a:ext cx="3545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+mn-ea"/>
              </a:rPr>
              <a:t>妻子孩子買房子</a:t>
            </a:r>
            <a:r>
              <a:rPr lang="en-US" altLang="zh-TW" sz="3600" dirty="0">
                <a:latin typeface="+mn-ea"/>
              </a:rPr>
              <a:t>?</a:t>
            </a:r>
            <a:endParaRPr lang="zh-TW" altLang="en-US" sz="3600" dirty="0">
              <a:latin typeface="+mn-ea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4CFBD27C-308F-449C-9065-5BB0F19BCD30}"/>
              </a:ext>
            </a:extLst>
          </p:cNvPr>
          <p:cNvSpPr txBox="1"/>
          <p:nvPr/>
        </p:nvSpPr>
        <p:spPr>
          <a:xfrm>
            <a:off x="3313611" y="4357940"/>
            <a:ext cx="2782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+mn-ea"/>
              </a:rPr>
              <a:t>未來規劃</a:t>
            </a:r>
            <a:r>
              <a:rPr lang="en-US" altLang="zh-TW" sz="3600" dirty="0">
                <a:latin typeface="+mn-ea"/>
              </a:rPr>
              <a:t>?</a:t>
            </a:r>
            <a:br>
              <a:rPr lang="en-US" altLang="zh-TW" sz="3600" dirty="0">
                <a:latin typeface="+mn-ea"/>
              </a:rPr>
            </a:br>
            <a:endParaRPr lang="zh-TW" altLang="en-US" sz="3600" dirty="0">
              <a:latin typeface="+mn-ea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F257696-E64E-40C6-8DDD-1098575596AF}"/>
              </a:ext>
            </a:extLst>
          </p:cNvPr>
          <p:cNvSpPr txBox="1"/>
          <p:nvPr/>
        </p:nvSpPr>
        <p:spPr>
          <a:xfrm>
            <a:off x="5958367" y="2856201"/>
            <a:ext cx="2782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+mn-ea"/>
              </a:rPr>
              <a:t>家人期待</a:t>
            </a:r>
            <a:r>
              <a:rPr lang="en-US" altLang="zh-TW" sz="3600" dirty="0">
                <a:latin typeface="+mn-ea"/>
              </a:rPr>
              <a:t>?</a:t>
            </a:r>
            <a:endParaRPr lang="zh-TW" altLang="en-US" sz="3600" dirty="0">
              <a:latin typeface="+mn-ea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FB55122-D2C3-49FB-9D80-3C2DE8D35193}"/>
              </a:ext>
            </a:extLst>
          </p:cNvPr>
          <p:cNvSpPr txBox="1"/>
          <p:nvPr/>
        </p:nvSpPr>
        <p:spPr>
          <a:xfrm>
            <a:off x="924159" y="3202875"/>
            <a:ext cx="2782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latin typeface="+mn-ea"/>
              </a:rPr>
              <a:t>經濟來源</a:t>
            </a:r>
            <a:r>
              <a:rPr lang="en-US" altLang="zh-TW" sz="3600" dirty="0">
                <a:latin typeface="+mn-ea"/>
              </a:rPr>
              <a:t>?</a:t>
            </a:r>
            <a:endParaRPr lang="zh-TW" altLang="en-US" sz="3600" dirty="0">
              <a:latin typeface="+mn-ea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B7237EE-E7A2-4050-A949-DD4F271C0DFC}"/>
              </a:ext>
            </a:extLst>
          </p:cNvPr>
          <p:cNvSpPr txBox="1"/>
          <p:nvPr/>
        </p:nvSpPr>
        <p:spPr>
          <a:xfrm>
            <a:off x="924159" y="3920864"/>
            <a:ext cx="2028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  <a:latin typeface="+mn-ea"/>
              </a:rPr>
              <a:t>工作積蓄靠爸媽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8B1BBD9-79DE-4B51-8524-A28899A6530B}"/>
              </a:ext>
            </a:extLst>
          </p:cNvPr>
          <p:cNvSpPr txBox="1"/>
          <p:nvPr/>
        </p:nvSpPr>
        <p:spPr>
          <a:xfrm>
            <a:off x="3313611" y="4958104"/>
            <a:ext cx="3655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  <a:latin typeface="+mn-ea"/>
              </a:rPr>
              <a:t>律師、智財工作、</a:t>
            </a:r>
            <a:endParaRPr lang="en-US" altLang="zh-TW" sz="3600" dirty="0">
              <a:solidFill>
                <a:srgbClr val="FF0000"/>
              </a:solidFill>
              <a:latin typeface="+mn-ea"/>
            </a:endParaRPr>
          </a:p>
          <a:p>
            <a:r>
              <a:rPr lang="zh-TW" altLang="en-US" sz="3600" dirty="0">
                <a:solidFill>
                  <a:srgbClr val="FF0000"/>
                </a:solidFill>
                <a:latin typeface="+mn-ea"/>
              </a:rPr>
              <a:t>動物政策遊說、</a:t>
            </a:r>
            <a:endParaRPr lang="en-US" altLang="zh-TW" sz="3600" dirty="0">
              <a:solidFill>
                <a:srgbClr val="FF0000"/>
              </a:solidFill>
              <a:latin typeface="+mn-ea"/>
            </a:endParaRPr>
          </a:p>
          <a:p>
            <a:r>
              <a:rPr lang="zh-TW" altLang="en-US" sz="3600" dirty="0">
                <a:solidFill>
                  <a:srgbClr val="FF0000"/>
                </a:solidFill>
                <a:latin typeface="+mn-ea"/>
              </a:rPr>
              <a:t>獸醫院老闆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C6BF47DF-1508-4453-BD56-D05F5D5D210B}"/>
              </a:ext>
            </a:extLst>
          </p:cNvPr>
          <p:cNvSpPr txBox="1"/>
          <p:nvPr/>
        </p:nvSpPr>
        <p:spPr>
          <a:xfrm>
            <a:off x="8335114" y="2850499"/>
            <a:ext cx="2028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  <a:latin typeface="+mn-ea"/>
              </a:rPr>
              <a:t>不期不待不受傷害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838208A-F6DB-4677-B7A9-8C5EA1BB3645}"/>
              </a:ext>
            </a:extLst>
          </p:cNvPr>
          <p:cNvSpPr txBox="1"/>
          <p:nvPr/>
        </p:nvSpPr>
        <p:spPr>
          <a:xfrm>
            <a:off x="8230610" y="5302087"/>
            <a:ext cx="2546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>
                <a:solidFill>
                  <a:srgbClr val="FF0000"/>
                </a:solidFill>
                <a:latin typeface="+mn-ea"/>
              </a:rPr>
              <a:t>可能下輩子</a:t>
            </a:r>
          </a:p>
        </p:txBody>
      </p:sp>
    </p:spTree>
    <p:extLst>
      <p:ext uri="{BB962C8B-B14F-4D97-AF65-F5344CB8AC3E}">
        <p14:creationId xmlns:p14="http://schemas.microsoft.com/office/powerpoint/2010/main" val="191815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dirty="0">
                <a:latin typeface="+mn-ea"/>
                <a:ea typeface="+mn-ea"/>
              </a:rPr>
              <a:t>二、科法所是甚麼</a:t>
            </a:r>
            <a:r>
              <a:rPr lang="en-US" altLang="zh-TW" sz="4900" dirty="0">
                <a:latin typeface="+mn-ea"/>
                <a:ea typeface="+mn-ea"/>
              </a:rPr>
              <a:t>?</a:t>
            </a:r>
            <a:r>
              <a:rPr lang="zh-TW" altLang="en-US" sz="4900" dirty="0">
                <a:latin typeface="+mn-ea"/>
                <a:ea typeface="+mn-ea"/>
              </a:rPr>
              <a:t> 為什麼要念科法所</a:t>
            </a:r>
            <a:r>
              <a:rPr lang="en-US" altLang="zh-TW" sz="4900" dirty="0">
                <a:latin typeface="+mn-ea"/>
                <a:ea typeface="+mn-ea"/>
              </a:rPr>
              <a:t>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3751" y="1516209"/>
            <a:ext cx="8916271" cy="3247816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latin typeface="+mn-ea"/>
              </a:rPr>
              <a:t>科技法律研究所</a:t>
            </a:r>
            <a:r>
              <a:rPr lang="en-US" altLang="zh-TW" sz="4800" dirty="0">
                <a:latin typeface="+mn-ea"/>
              </a:rPr>
              <a:t>?</a:t>
            </a:r>
          </a:p>
          <a:p>
            <a:r>
              <a:rPr lang="zh-TW" altLang="en-US" sz="4800" dirty="0">
                <a:latin typeface="+mn-ea"/>
              </a:rPr>
              <a:t>科際整合法律研究所</a:t>
            </a:r>
            <a:r>
              <a:rPr lang="en-US" altLang="zh-TW" sz="4800" dirty="0">
                <a:latin typeface="+mn-ea"/>
              </a:rPr>
              <a:t>?</a:t>
            </a:r>
          </a:p>
          <a:p>
            <a:r>
              <a:rPr lang="zh-TW" altLang="en-US" sz="4800" dirty="0">
                <a:latin typeface="+mn-ea"/>
              </a:rPr>
              <a:t>法律專業碩士班</a:t>
            </a:r>
            <a:r>
              <a:rPr lang="en-US" altLang="zh-TW" sz="4800" dirty="0">
                <a:latin typeface="+mn-ea"/>
              </a:rPr>
              <a:t>?</a:t>
            </a:r>
          </a:p>
          <a:p>
            <a:r>
              <a:rPr lang="zh-TW" altLang="en-US" sz="4800" dirty="0">
                <a:latin typeface="+mn-ea"/>
              </a:rPr>
              <a:t>學士後法律系</a:t>
            </a:r>
            <a:r>
              <a:rPr lang="en-US" altLang="zh-TW" sz="4800" dirty="0">
                <a:latin typeface="+mn-ea"/>
              </a:rPr>
              <a:t>?</a:t>
            </a:r>
          </a:p>
          <a:p>
            <a:endParaRPr lang="zh-TW" altLang="en-US" sz="4000" dirty="0">
              <a:latin typeface="+mn-ea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D7DC941-54CC-4976-A485-0725CC22F501}"/>
              </a:ext>
            </a:extLst>
          </p:cNvPr>
          <p:cNvSpPr txBox="1"/>
          <p:nvPr/>
        </p:nvSpPr>
        <p:spPr>
          <a:xfrm>
            <a:off x="1974559" y="5162334"/>
            <a:ext cx="82428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6000" dirty="0">
                <a:latin typeface="+mn-ea"/>
              </a:rPr>
              <a:t>臺政北東清交成輔</a:t>
            </a:r>
          </a:p>
        </p:txBody>
      </p:sp>
    </p:spTree>
    <p:extLst>
      <p:ext uri="{BB962C8B-B14F-4D97-AF65-F5344CB8AC3E}">
        <p14:creationId xmlns:p14="http://schemas.microsoft.com/office/powerpoint/2010/main" val="319698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615606" y="671432"/>
            <a:ext cx="1749117" cy="1609344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+mn-ea"/>
                <a:ea typeface="+mn-ea"/>
              </a:rPr>
              <a:t>三、如何準備</a:t>
            </a:r>
            <a:r>
              <a:rPr lang="en-US" altLang="zh-TW" dirty="0">
                <a:latin typeface="+mn-ea"/>
                <a:ea typeface="+mn-ea"/>
              </a:rPr>
              <a:t>?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57961" y="649225"/>
            <a:ext cx="9656501" cy="6130398"/>
          </a:xfrm>
        </p:spPr>
        <p:txBody>
          <a:bodyPr>
            <a:normAutofit lnSpcReduction="10000"/>
          </a:bodyPr>
          <a:lstStyle/>
          <a:p>
            <a:r>
              <a:rPr lang="zh-TW" altLang="en-US" sz="4000" dirty="0">
                <a:latin typeface="+mn-ea"/>
              </a:rPr>
              <a:t>刷考古題</a:t>
            </a:r>
            <a:br>
              <a:rPr lang="en-US" altLang="zh-TW" sz="3200" dirty="0">
                <a:latin typeface="+mn-ea"/>
              </a:rPr>
            </a:br>
            <a:r>
              <a:rPr lang="zh-TW" altLang="en-US" sz="3200" b="1" dirty="0">
                <a:solidFill>
                  <a:srgbClr val="FF0000"/>
                </a:solidFill>
                <a:latin typeface="+mn-ea"/>
              </a:rPr>
              <a:t>只擬結構，不需要真正寫下去。</a:t>
            </a:r>
            <a:br>
              <a:rPr lang="en-US" altLang="zh-TW" sz="3200" dirty="0">
                <a:latin typeface="+mn-ea"/>
              </a:rPr>
            </a:br>
            <a:r>
              <a:rPr lang="zh-TW" altLang="en-US" sz="3200" dirty="0">
                <a:latin typeface="+mn-ea"/>
              </a:rPr>
              <a:t>英文</a:t>
            </a:r>
            <a:r>
              <a:rPr lang="en-US" altLang="zh-TW" sz="3200" dirty="0">
                <a:latin typeface="+mn-ea"/>
              </a:rPr>
              <a:t>:</a:t>
            </a:r>
            <a:r>
              <a:rPr lang="zh-TW" altLang="en-US" sz="3200" dirty="0">
                <a:latin typeface="+mn-ea"/>
              </a:rPr>
              <a:t>買歷屆考古題</a:t>
            </a:r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附解析</a:t>
            </a:r>
            <a:r>
              <a:rPr lang="en-US" altLang="zh-TW" sz="3200" dirty="0">
                <a:latin typeface="+mn-ea"/>
              </a:rPr>
              <a:t>)</a:t>
            </a:r>
            <a:br>
              <a:rPr lang="en-US" altLang="zh-TW" sz="3200" dirty="0">
                <a:latin typeface="+mn-ea"/>
              </a:rPr>
            </a:br>
            <a:endParaRPr lang="en-US" altLang="zh-TW" sz="3200" dirty="0">
              <a:latin typeface="+mn-ea"/>
            </a:endParaRPr>
          </a:p>
          <a:p>
            <a:r>
              <a:rPr lang="zh-TW" altLang="en-US" sz="4000" dirty="0">
                <a:latin typeface="+mn-ea"/>
              </a:rPr>
              <a:t>推薦書籍</a:t>
            </a:r>
            <a:r>
              <a:rPr lang="en-US" altLang="zh-TW" sz="4000" dirty="0">
                <a:latin typeface="+mn-ea"/>
              </a:rPr>
              <a:t>:</a:t>
            </a:r>
            <a:br>
              <a:rPr lang="en-US" altLang="zh-TW" sz="3200" dirty="0">
                <a:latin typeface="+mn-ea"/>
              </a:rPr>
            </a:br>
            <a:r>
              <a:rPr lang="zh-TW" altLang="en-US" sz="3200" dirty="0">
                <a:solidFill>
                  <a:srgbClr val="FF0000"/>
                </a:solidFill>
                <a:latin typeface="+mn-ea"/>
              </a:rPr>
              <a:t>正義，一場思辨之旅</a:t>
            </a:r>
            <a:r>
              <a:rPr lang="en-US" altLang="zh-TW" sz="3200" dirty="0">
                <a:latin typeface="+mn-ea"/>
              </a:rPr>
              <a:t>—</a:t>
            </a:r>
            <a:r>
              <a:rPr lang="zh-TW" altLang="en-US" sz="3200" dirty="0">
                <a:latin typeface="+mn-ea"/>
              </a:rPr>
              <a:t>邁可．桑德爾 </a:t>
            </a:r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增加動機</a:t>
            </a:r>
            <a:r>
              <a:rPr lang="en-US" altLang="zh-TW" sz="3200" dirty="0">
                <a:latin typeface="+mn-ea"/>
              </a:rPr>
              <a:t>)</a:t>
            </a:r>
            <a:br>
              <a:rPr lang="en-US" altLang="zh-TW" sz="3200" dirty="0">
                <a:latin typeface="+mn-ea"/>
              </a:rPr>
            </a:br>
            <a:r>
              <a:rPr lang="zh-TW" altLang="en-US" sz="3200" dirty="0">
                <a:latin typeface="+mn-ea"/>
              </a:rPr>
              <a:t>千萬別來念法律</a:t>
            </a:r>
            <a:r>
              <a:rPr lang="en-US" altLang="zh-TW" sz="3200" dirty="0">
                <a:latin typeface="+mn-ea"/>
              </a:rPr>
              <a:t>—</a:t>
            </a:r>
            <a:r>
              <a:rPr lang="zh-TW" altLang="en-US" sz="3200" dirty="0">
                <a:latin typeface="+mn-ea"/>
              </a:rPr>
              <a:t>楊智傑 </a:t>
            </a:r>
            <a:r>
              <a:rPr lang="en-US" altLang="zh-TW" sz="3200" dirty="0">
                <a:latin typeface="+mn-ea"/>
              </a:rPr>
              <a:t>(</a:t>
            </a:r>
            <a:r>
              <a:rPr lang="zh-TW" altLang="en-US" sz="3200" dirty="0">
                <a:latin typeface="+mn-ea"/>
              </a:rPr>
              <a:t>打消動機</a:t>
            </a:r>
            <a:r>
              <a:rPr lang="en-US" altLang="zh-TW" sz="3200" dirty="0">
                <a:latin typeface="+mn-ea"/>
              </a:rPr>
              <a:t>)</a:t>
            </a:r>
            <a:br>
              <a:rPr lang="en-US" altLang="zh-TW" sz="3200" dirty="0">
                <a:latin typeface="+mn-ea"/>
              </a:rPr>
            </a:br>
            <a:endParaRPr lang="en-US" altLang="zh-TW" sz="3200" dirty="0">
              <a:latin typeface="+mn-ea"/>
            </a:endParaRPr>
          </a:p>
          <a:p>
            <a:r>
              <a:rPr lang="zh-TW" altLang="en-US" sz="4000" dirty="0">
                <a:latin typeface="+mn-ea"/>
              </a:rPr>
              <a:t>推薦節目</a:t>
            </a:r>
            <a:r>
              <a:rPr lang="en-US" altLang="zh-TW" sz="4000" dirty="0">
                <a:latin typeface="+mn-ea"/>
              </a:rPr>
              <a:t>:</a:t>
            </a:r>
            <a:br>
              <a:rPr lang="en-US" altLang="zh-TW" sz="3200" dirty="0">
                <a:latin typeface="+mn-ea"/>
              </a:rPr>
            </a:br>
            <a:r>
              <a:rPr lang="zh-TW" altLang="en-US" sz="3200" dirty="0">
                <a:solidFill>
                  <a:srgbClr val="FF0000"/>
                </a:solidFill>
                <a:latin typeface="+mn-ea"/>
              </a:rPr>
              <a:t>法律白話文運動 </a:t>
            </a:r>
            <a:r>
              <a:rPr lang="en-US" altLang="zh-TW" sz="3200" dirty="0">
                <a:solidFill>
                  <a:srgbClr val="FF0000"/>
                </a:solidFill>
                <a:latin typeface="+mj-ea"/>
                <a:ea typeface="+mj-ea"/>
              </a:rPr>
              <a:t>Podcast</a:t>
            </a:r>
            <a:br>
              <a:rPr lang="en-US" altLang="zh-TW" sz="3200" dirty="0">
                <a:latin typeface="+mn-ea"/>
              </a:rPr>
            </a:br>
            <a:r>
              <a:rPr lang="zh-TW" altLang="en-US" sz="3200" dirty="0">
                <a:solidFill>
                  <a:srgbClr val="FF0000"/>
                </a:solidFill>
                <a:latin typeface="+mn-ea"/>
              </a:rPr>
              <a:t>七法</a:t>
            </a:r>
            <a:r>
              <a:rPr lang="en-US" altLang="zh-TW" sz="3200" dirty="0">
                <a:solidFill>
                  <a:srgbClr val="FF0000"/>
                </a:solidFill>
                <a:latin typeface="+mj-ea"/>
                <a:ea typeface="+mj-ea"/>
              </a:rPr>
              <a:t>Lawsnote  Podcast </a:t>
            </a:r>
            <a:r>
              <a:rPr lang="en-US" altLang="zh-TW" sz="3200" dirty="0">
                <a:solidFill>
                  <a:srgbClr val="FF0000"/>
                </a:solidFill>
                <a:latin typeface="+mn-ea"/>
              </a:rPr>
              <a:t>=&gt;</a:t>
            </a:r>
            <a:r>
              <a:rPr lang="zh-TW" altLang="en-US" sz="3200" dirty="0">
                <a:solidFill>
                  <a:schemeClr val="tx1"/>
                </a:solidFill>
                <a:latin typeface="+mn-ea"/>
              </a:rPr>
              <a:t>中研院張永健老師 訪談</a:t>
            </a:r>
            <a:br>
              <a:rPr lang="en-US" altLang="zh-TW" sz="3200" dirty="0">
                <a:latin typeface="+mn-ea"/>
              </a:rPr>
            </a:br>
            <a:r>
              <a:rPr lang="zh-TW" altLang="en-US" sz="3200" dirty="0">
                <a:latin typeface="+mn-ea"/>
              </a:rPr>
              <a:t>公視</a:t>
            </a:r>
            <a:r>
              <a:rPr lang="en-US" altLang="zh-TW" sz="3200" dirty="0">
                <a:latin typeface="+mn-ea"/>
              </a:rPr>
              <a:t>—</a:t>
            </a:r>
            <a:r>
              <a:rPr lang="zh-TW" altLang="en-US" sz="3200" dirty="0">
                <a:latin typeface="+mn-ea"/>
              </a:rPr>
              <a:t>有話好說</a:t>
            </a:r>
            <a:br>
              <a:rPr lang="en-US" altLang="zh-TW" sz="3200" dirty="0">
                <a:latin typeface="+mn-ea"/>
              </a:rPr>
            </a:br>
            <a:r>
              <a:rPr lang="zh-TW" altLang="en-US" sz="3200" dirty="0">
                <a:latin typeface="+mn-ea"/>
              </a:rPr>
              <a:t>志淇七七</a:t>
            </a:r>
            <a:r>
              <a:rPr lang="en-US" altLang="zh-TW" sz="3200" dirty="0">
                <a:latin typeface="+mn-ea"/>
              </a:rPr>
              <a:t>x</a:t>
            </a:r>
            <a:r>
              <a:rPr lang="zh-TW" altLang="en-US" sz="3200" dirty="0">
                <a:latin typeface="+mn-ea"/>
              </a:rPr>
              <a:t>圖文不符</a:t>
            </a:r>
            <a:endParaRPr lang="en-US" altLang="zh-TW" sz="3200" dirty="0">
              <a:latin typeface="+mn-ea"/>
            </a:endParaRPr>
          </a:p>
        </p:txBody>
      </p:sp>
      <p:pic>
        <p:nvPicPr>
          <p:cNvPr id="9" name="圖形 8" descr="書籍">
            <a:extLst>
              <a:ext uri="{FF2B5EF4-FFF2-40B4-BE49-F238E27FC236}">
                <a16:creationId xmlns:a16="http://schemas.microsoft.com/office/drawing/2014/main" id="{7BC22CC4-2B2B-4868-8467-B9E3CF152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465" y="2832681"/>
            <a:ext cx="914400" cy="914400"/>
          </a:xfrm>
          <a:prstGeom prst="rect">
            <a:avLst/>
          </a:prstGeom>
        </p:spPr>
      </p:pic>
      <p:pic>
        <p:nvPicPr>
          <p:cNvPr id="11" name="圖形 10" descr="播客">
            <a:extLst>
              <a:ext uri="{FF2B5EF4-FFF2-40B4-BE49-F238E27FC236}">
                <a16:creationId xmlns:a16="http://schemas.microsoft.com/office/drawing/2014/main" id="{6CCC21AA-5AB5-4B3F-B636-C18ED0CE90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9465" y="4506686"/>
            <a:ext cx="914400" cy="914400"/>
          </a:xfrm>
          <a:prstGeom prst="rect">
            <a:avLst/>
          </a:prstGeom>
        </p:spPr>
      </p:pic>
      <p:pic>
        <p:nvPicPr>
          <p:cNvPr id="13" name="圖形 12" descr="報紙">
            <a:extLst>
              <a:ext uri="{FF2B5EF4-FFF2-40B4-BE49-F238E27FC236}">
                <a16:creationId xmlns:a16="http://schemas.microsoft.com/office/drawing/2014/main" id="{6FD6EF03-5BC6-43BF-8DBE-44079361BB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9465" y="701476"/>
            <a:ext cx="914400" cy="9144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AA3F97E1-4579-4178-BC9F-91DFECB5EE12}"/>
              </a:ext>
            </a:extLst>
          </p:cNvPr>
          <p:cNvSpPr/>
          <p:nvPr/>
        </p:nvSpPr>
        <p:spPr>
          <a:xfrm>
            <a:off x="8869680" y="3714424"/>
            <a:ext cx="2070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en-US" sz="3200" b="1" dirty="0">
                <a:solidFill>
                  <a:srgbClr val="FF0000"/>
                </a:solidFill>
              </a:rPr>
              <a:t>時事議題</a:t>
            </a:r>
            <a:r>
              <a:rPr lang="en-US" altLang="zh-TW" sz="3200" b="1" dirty="0">
                <a:solidFill>
                  <a:srgbClr val="FF0000"/>
                </a:solidFill>
              </a:rPr>
              <a:t>!</a:t>
            </a:r>
          </a:p>
          <a:p>
            <a:pPr lvl="0"/>
            <a:r>
              <a:rPr lang="zh-TW" altLang="en-US" sz="3200" b="1" dirty="0">
                <a:solidFill>
                  <a:srgbClr val="FF0000"/>
                </a:solidFill>
              </a:rPr>
              <a:t>題目廣度</a:t>
            </a:r>
            <a:r>
              <a:rPr lang="en-US" altLang="zh-TW" sz="3200" b="1" dirty="0">
                <a:solidFill>
                  <a:srgbClr val="FF0000"/>
                </a:solidFill>
              </a:rPr>
              <a:t>!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09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2010" y="621951"/>
            <a:ext cx="8596668" cy="729006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+mn-ea"/>
                <a:ea typeface="+mn-ea"/>
              </a:rPr>
              <a:t>四、試題解析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2010" y="1619391"/>
            <a:ext cx="9315078" cy="4467086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+mn-ea"/>
              </a:rPr>
              <a:t>1.</a:t>
            </a:r>
            <a:r>
              <a:rPr lang="zh-TW" altLang="en-US" sz="3600" dirty="0">
                <a:latin typeface="+mn-ea"/>
              </a:rPr>
              <a:t>總體閱卷→依照配分分配時間</a:t>
            </a:r>
            <a:endParaRPr lang="en-US" altLang="zh-TW" sz="3600" dirty="0">
              <a:latin typeface="+mn-ea"/>
            </a:endParaRPr>
          </a:p>
          <a:p>
            <a:r>
              <a:rPr lang="en-US" altLang="zh-TW" sz="3600" dirty="0">
                <a:latin typeface="+mn-ea"/>
              </a:rPr>
              <a:t>2.</a:t>
            </a:r>
            <a:r>
              <a:rPr lang="zh-TW" altLang="en-US" sz="3600" dirty="0">
                <a:latin typeface="+mn-ea"/>
              </a:rPr>
              <a:t>審題→破題</a:t>
            </a:r>
            <a:endParaRPr lang="en-US" altLang="zh-TW" sz="3600" dirty="0">
              <a:latin typeface="+mn-ea"/>
            </a:endParaRPr>
          </a:p>
          <a:p>
            <a:r>
              <a:rPr lang="en-US" altLang="zh-TW" sz="3600" dirty="0">
                <a:latin typeface="+mn-ea"/>
              </a:rPr>
              <a:t>3.</a:t>
            </a:r>
            <a:r>
              <a:rPr lang="zh-TW" altLang="en-US" sz="3600" dirty="0">
                <a:latin typeface="+mn-ea"/>
              </a:rPr>
              <a:t>思考結構→開標</a:t>
            </a:r>
            <a:endParaRPr lang="en-US" altLang="zh-TW" sz="3600" dirty="0">
              <a:latin typeface="+mn-ea"/>
            </a:endParaRPr>
          </a:p>
          <a:p>
            <a:r>
              <a:rPr lang="en-US" altLang="zh-TW" sz="3600" dirty="0">
                <a:latin typeface="+mn-ea"/>
              </a:rPr>
              <a:t>4.</a:t>
            </a:r>
            <a:r>
              <a:rPr lang="zh-TW" altLang="en-US" sz="3600" dirty="0">
                <a:latin typeface="+mn-ea"/>
              </a:rPr>
              <a:t>三段論法很</a:t>
            </a:r>
            <a:r>
              <a:rPr lang="en-US" altLang="zh-TW" sz="3600" dirty="0">
                <a:latin typeface="+mn-ea"/>
              </a:rPr>
              <a:t>Cool</a:t>
            </a:r>
            <a:r>
              <a:rPr lang="zh-TW" altLang="en-US" sz="3600" dirty="0">
                <a:latin typeface="+mn-ea"/>
              </a:rPr>
              <a:t>，但不能三段論時</a:t>
            </a:r>
            <a:r>
              <a:rPr lang="en-US" altLang="zh-TW" sz="3600" dirty="0">
                <a:latin typeface="+mn-ea"/>
              </a:rPr>
              <a:t>?</a:t>
            </a:r>
            <a:br>
              <a:rPr lang="en-US" altLang="zh-TW" sz="3600" dirty="0">
                <a:latin typeface="+mn-ea"/>
              </a:rPr>
            </a:br>
            <a:r>
              <a:rPr lang="zh-TW" altLang="en-US" sz="3600" dirty="0">
                <a:latin typeface="+mn-ea"/>
              </a:rPr>
              <a:t>   大前提 </a:t>
            </a:r>
            <a:r>
              <a:rPr lang="en-US" altLang="zh-TW" sz="3600" dirty="0">
                <a:latin typeface="+mn-ea"/>
              </a:rPr>
              <a:t>(</a:t>
            </a:r>
            <a:r>
              <a:rPr lang="zh-TW" altLang="en-US" sz="3600" dirty="0">
                <a:latin typeface="+mn-ea"/>
              </a:rPr>
              <a:t>法律要件→法律效果</a:t>
            </a:r>
            <a:r>
              <a:rPr lang="en-US" altLang="zh-TW" sz="3600" dirty="0">
                <a:latin typeface="+mn-ea"/>
              </a:rPr>
              <a:t>)</a:t>
            </a:r>
            <a:br>
              <a:rPr lang="en-US" altLang="zh-TW" sz="3600" dirty="0">
                <a:latin typeface="+mn-ea"/>
              </a:rPr>
            </a:br>
            <a:r>
              <a:rPr lang="zh-TW" altLang="en-US" sz="3600" dirty="0">
                <a:latin typeface="+mn-ea"/>
              </a:rPr>
              <a:t>   小前提 </a:t>
            </a:r>
            <a:r>
              <a:rPr lang="en-US" altLang="zh-TW" sz="3600" dirty="0">
                <a:latin typeface="+mn-ea"/>
              </a:rPr>
              <a:t>(</a:t>
            </a:r>
            <a:r>
              <a:rPr lang="zh-TW" altLang="en-US" sz="3600" dirty="0">
                <a:latin typeface="+mn-ea"/>
              </a:rPr>
              <a:t>涵攝</a:t>
            </a:r>
            <a:r>
              <a:rPr lang="en-US" altLang="zh-TW" sz="3600" dirty="0">
                <a:latin typeface="+mn-ea"/>
              </a:rPr>
              <a:t>:</a:t>
            </a:r>
            <a:r>
              <a:rPr lang="zh-TW" altLang="en-US" sz="3600" dirty="0">
                <a:latin typeface="+mn-ea"/>
              </a:rPr>
              <a:t>法律事實＝法律要件</a:t>
            </a:r>
            <a:r>
              <a:rPr lang="en-US" altLang="zh-TW" sz="3600" dirty="0">
                <a:latin typeface="+mn-ea"/>
              </a:rPr>
              <a:t>?)</a:t>
            </a:r>
            <a:br>
              <a:rPr lang="en-US" altLang="zh-TW" sz="3600" dirty="0">
                <a:latin typeface="+mn-ea"/>
              </a:rPr>
            </a:br>
            <a:r>
              <a:rPr lang="zh-TW" altLang="en-US" sz="3600" dirty="0">
                <a:latin typeface="+mn-ea"/>
              </a:rPr>
              <a:t>   結論   </a:t>
            </a:r>
            <a:r>
              <a:rPr lang="en-US" altLang="zh-TW" sz="3600" dirty="0">
                <a:latin typeface="+mn-ea"/>
              </a:rPr>
              <a:t>(</a:t>
            </a:r>
            <a:r>
              <a:rPr lang="zh-TW" altLang="en-US" sz="3600" dirty="0">
                <a:latin typeface="+mn-ea"/>
              </a:rPr>
              <a:t>法律事實→法律效果</a:t>
            </a:r>
            <a:r>
              <a:rPr lang="en-US" altLang="zh-TW" sz="3600" dirty="0">
                <a:latin typeface="+mn-ea"/>
              </a:rPr>
              <a:t>)</a:t>
            </a:r>
            <a:r>
              <a:rPr lang="zh-TW" altLang="en-US" sz="3600" dirty="0"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7698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  <a:ea typeface="+mn-ea"/>
              </a:rPr>
              <a:t>四、試題解析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2100" y="1545980"/>
            <a:ext cx="8596668" cy="4724626"/>
          </a:xfrm>
        </p:spPr>
        <p:txBody>
          <a:bodyPr/>
          <a:lstStyle/>
          <a:p>
            <a:r>
              <a:rPr lang="en-US" altLang="zh-TW" sz="2800" dirty="0">
                <a:latin typeface="+mn-ea"/>
              </a:rPr>
              <a:t>109</a:t>
            </a:r>
            <a:r>
              <a:rPr lang="zh-TW" altLang="en-US" sz="2800" dirty="0">
                <a:latin typeface="+mn-ea"/>
              </a:rPr>
              <a:t>年東吳大學</a:t>
            </a:r>
            <a:r>
              <a:rPr lang="zh-TW" altLang="en-US" sz="2800" dirty="0"/>
              <a:t>法律學系法律專業碩士班</a:t>
            </a:r>
            <a:br>
              <a:rPr lang="en-US" altLang="zh-TW" sz="2800" dirty="0">
                <a:latin typeface="+mn-ea"/>
              </a:rPr>
            </a:br>
            <a:r>
              <a:rPr lang="zh-TW" altLang="en-US" sz="2800" dirty="0">
                <a:latin typeface="+mn-ea"/>
              </a:rPr>
              <a:t>     綜合常識測驗 </a:t>
            </a:r>
            <a:br>
              <a:rPr lang="en-US" altLang="zh-TW" dirty="0"/>
            </a:br>
            <a:br>
              <a:rPr lang="en-US" altLang="zh-TW" dirty="0"/>
            </a:b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8FA66E9E-AE39-4D70-908C-09EC30EAA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6893" y="2494297"/>
            <a:ext cx="3968931" cy="3968931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1C1B8DA3-D23B-484A-AF9D-CF2A0E6597B3}"/>
              </a:ext>
            </a:extLst>
          </p:cNvPr>
          <p:cNvSpPr txBox="1"/>
          <p:nvPr/>
        </p:nvSpPr>
        <p:spPr>
          <a:xfrm>
            <a:off x="8092876" y="3155323"/>
            <a:ext cx="26051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/>
              <a:t>時事議題</a:t>
            </a:r>
            <a:r>
              <a:rPr lang="en-US" altLang="zh-TW" sz="4000" dirty="0"/>
              <a:t>!</a:t>
            </a:r>
          </a:p>
          <a:p>
            <a:r>
              <a:rPr lang="zh-TW" altLang="en-US" sz="4000" dirty="0"/>
              <a:t>題目廣度</a:t>
            </a:r>
            <a:r>
              <a:rPr lang="en-US" altLang="zh-TW" sz="4000" dirty="0"/>
              <a:t>!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15912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+mn-ea"/>
                <a:ea typeface="+mn-ea"/>
              </a:rPr>
              <a:t>四、試題解析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2100" y="1545980"/>
            <a:ext cx="8596668" cy="4724626"/>
          </a:xfrm>
        </p:spPr>
        <p:txBody>
          <a:bodyPr/>
          <a:lstStyle/>
          <a:p>
            <a:r>
              <a:rPr lang="en-US" altLang="zh-TW" sz="2800" dirty="0">
                <a:latin typeface="+mn-ea"/>
              </a:rPr>
              <a:t>109</a:t>
            </a:r>
            <a:r>
              <a:rPr lang="zh-TW" altLang="en-US" sz="2800" dirty="0">
                <a:latin typeface="+mn-ea"/>
              </a:rPr>
              <a:t>年台灣大學科際整合法律研究所</a:t>
            </a:r>
            <a:br>
              <a:rPr lang="en-US" altLang="zh-TW" sz="2800" dirty="0">
                <a:latin typeface="+mn-ea"/>
              </a:rPr>
            </a:br>
            <a:r>
              <a:rPr lang="zh-TW" altLang="en-US" sz="2800" dirty="0">
                <a:latin typeface="+mn-ea"/>
              </a:rPr>
              <a:t>案例分析與論證能力 </a:t>
            </a:r>
            <a:br>
              <a:rPr lang="en-US" altLang="zh-TW" dirty="0"/>
            </a:br>
            <a:br>
              <a:rPr lang="en-US" altLang="zh-TW" dirty="0"/>
            </a:br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503DF78-B2B4-40DF-A722-7239B1D3D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7820" y="2439985"/>
            <a:ext cx="3830621" cy="383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348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木刻字型</Template>
  <TotalTime>1428</TotalTime>
  <Words>1230</Words>
  <Application>Microsoft Office PowerPoint</Application>
  <PresentationFormat>寬螢幕</PresentationFormat>
  <Paragraphs>89</Paragraphs>
  <Slides>18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7" baseType="lpstr">
      <vt:lpstr>微軟正黑體</vt:lpstr>
      <vt:lpstr>新細明體</vt:lpstr>
      <vt:lpstr>標楷體</vt:lpstr>
      <vt:lpstr>Arial</vt:lpstr>
      <vt:lpstr>Calibri</vt:lpstr>
      <vt:lpstr>Rockwell</vt:lpstr>
      <vt:lpstr>Rockwell Condensed</vt:lpstr>
      <vt:lpstr>Wingdings</vt:lpstr>
      <vt:lpstr>木刻字型</vt:lpstr>
      <vt:lpstr>我的科法心路分享</vt:lpstr>
      <vt:lpstr>簡報大綱</vt:lpstr>
      <vt:lpstr>一、找出動機與再三確認</vt:lpstr>
      <vt:lpstr>PowerPoint 簡報</vt:lpstr>
      <vt:lpstr>二、科法所是甚麼? 為什麼要念科法所? </vt:lpstr>
      <vt:lpstr>三、如何準備? </vt:lpstr>
      <vt:lpstr>四、試題解析</vt:lpstr>
      <vt:lpstr>四、試題解析 </vt:lpstr>
      <vt:lpstr>四、試題解析 </vt:lpstr>
      <vt:lpstr>四、試題解析 </vt:lpstr>
      <vt:lpstr>PowerPoint 簡報</vt:lpstr>
      <vt:lpstr>我認為的錯誤示範</vt:lpstr>
      <vt:lpstr>我的想法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科法所心路分享</dc:title>
  <dc:creator>侑霖 蔡</dc:creator>
  <cp:lastModifiedBy>蔡侑霖</cp:lastModifiedBy>
  <cp:revision>60</cp:revision>
  <dcterms:created xsi:type="dcterms:W3CDTF">2020-10-07T14:01:18Z</dcterms:created>
  <dcterms:modified xsi:type="dcterms:W3CDTF">2020-11-01T15:00:09Z</dcterms:modified>
</cp:coreProperties>
</file>