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77" r:id="rId2"/>
    <p:sldId id="294" r:id="rId3"/>
    <p:sldId id="278" r:id="rId4"/>
    <p:sldId id="295" r:id="rId5"/>
    <p:sldId id="296" r:id="rId6"/>
    <p:sldId id="297" r:id="rId7"/>
    <p:sldId id="292" r:id="rId8"/>
    <p:sldId id="293" r:id="rId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8502B21-D27C-0E4B-B9E6-DAA567D732F6}">
          <p14:sldIdLst>
            <p14:sldId id="277"/>
            <p14:sldId id="294"/>
            <p14:sldId id="278"/>
            <p14:sldId id="295"/>
            <p14:sldId id="296"/>
            <p14:sldId id="297"/>
            <p14:sldId id="292"/>
            <p14:sldId id="293"/>
          </p14:sldIdLst>
        </p14:section>
      </p14:sectionLst>
    </p:ext>
    <p:ext uri="{EFAFB233-063F-42B5-8137-9DF3F51BA10A}">
      <p15:sldGuideLst xmlns:p15="http://schemas.microsoft.com/office/powerpoint/2012/main">
        <p15:guide id="2" pos="3364" userDrawn="1">
          <p15:clr>
            <a:srgbClr val="A4A3A4"/>
          </p15:clr>
        </p15:guide>
        <p15:guide id="4" orient="horz" pos="21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E79"/>
    <a:srgbClr val="FF2600"/>
    <a:srgbClr val="EBE5E2"/>
    <a:srgbClr val="A6855D"/>
    <a:srgbClr val="735530"/>
    <a:srgbClr val="DAC9AA"/>
    <a:srgbClr val="BDE3F2"/>
    <a:srgbClr val="4E758C"/>
    <a:srgbClr val="F9F5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43"/>
    <p:restoredTop sz="95068"/>
  </p:normalViewPr>
  <p:slideViewPr>
    <p:cSldViewPr snapToGrid="0" snapToObjects="1" showGuides="1">
      <p:cViewPr varScale="1">
        <p:scale>
          <a:sx n="66" d="100"/>
          <a:sy n="66" d="100"/>
        </p:scale>
        <p:origin x="216" y="736"/>
      </p:cViewPr>
      <p:guideLst>
        <p:guide pos="3364"/>
        <p:guide orient="horz" pos="218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18A3C7-5861-3C44-BD8D-58B29F2151B2}" type="datetimeFigureOut">
              <a:rPr kumimoji="1" lang="zh-TW" altLang="en-US" smtClean="0"/>
              <a:t>2020/11/1</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TW" altLang="en-US"/>
              <a:t>編輯母片文字樣式
第二層
第三層
第四層
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E8D42-9D2D-8748-B167-DCF98873A64B}" type="slidenum">
              <a:rPr kumimoji="1" lang="zh-TW" altLang="en-US" smtClean="0"/>
              <a:t>‹#›</a:t>
            </a:fld>
            <a:endParaRPr kumimoji="1" lang="zh-TW" altLang="en-US"/>
          </a:p>
        </p:txBody>
      </p:sp>
    </p:spTree>
    <p:extLst>
      <p:ext uri="{BB962C8B-B14F-4D97-AF65-F5344CB8AC3E}">
        <p14:creationId xmlns:p14="http://schemas.microsoft.com/office/powerpoint/2010/main" val="336341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a:p>
        </p:txBody>
      </p:sp>
      <p:sp>
        <p:nvSpPr>
          <p:cNvPr id="4" name="投影片編號版面配置區 3"/>
          <p:cNvSpPr>
            <a:spLocks noGrp="1"/>
          </p:cNvSpPr>
          <p:nvPr>
            <p:ph type="sldNum" sz="quarter" idx="5"/>
          </p:nvPr>
        </p:nvSpPr>
        <p:spPr/>
        <p:txBody>
          <a:bodyPr/>
          <a:lstStyle/>
          <a:p>
            <a:fld id="{B49E8D42-9D2D-8748-B167-DCF98873A64B}" type="slidenum">
              <a:rPr kumimoji="1" lang="zh-TW" altLang="en-US" smtClean="0"/>
              <a:t>1</a:t>
            </a:fld>
            <a:endParaRPr kumimoji="1" lang="zh-TW" altLang="en-US"/>
          </a:p>
        </p:txBody>
      </p:sp>
    </p:spTree>
    <p:extLst>
      <p:ext uri="{BB962C8B-B14F-4D97-AF65-F5344CB8AC3E}">
        <p14:creationId xmlns:p14="http://schemas.microsoft.com/office/powerpoint/2010/main" val="337562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儘管行政院提出修法版本時，提到本次修正係為配合臺美貿易暨投資架構協定（</a:t>
            </a:r>
            <a:r>
              <a:rPr lang="en-US" altLang="zh-TW" sz="1200" kern="1200" dirty="0">
                <a:solidFill>
                  <a:schemeClr val="tx1"/>
                </a:solidFill>
                <a:effectLst/>
                <a:latin typeface="+mn-lt"/>
                <a:ea typeface="+mn-ea"/>
                <a:cs typeface="+mn-cs"/>
              </a:rPr>
              <a:t>Trade and Investment Framework Agreement, TIFA</a:t>
            </a:r>
            <a:r>
              <a:rPr lang="zh-TW" altLang="zh-TW" sz="1200" kern="1200" dirty="0">
                <a:solidFill>
                  <a:schemeClr val="tx1"/>
                </a:solidFill>
                <a:effectLst/>
                <a:latin typeface="+mn-lt"/>
                <a:ea typeface="+mn-ea"/>
                <a:cs typeface="+mn-cs"/>
              </a:rPr>
              <a:t>）之談判及擬加入跨太平洋夥伴協定（</a:t>
            </a:r>
            <a:r>
              <a:rPr lang="en-US" altLang="zh-TW" sz="1200" kern="1200" dirty="0">
                <a:solidFill>
                  <a:schemeClr val="tx1"/>
                </a:solidFill>
                <a:effectLst/>
                <a:latin typeface="+mn-lt"/>
                <a:ea typeface="+mn-ea"/>
                <a:cs typeface="+mn-cs"/>
              </a:rPr>
              <a:t>The Trans-Pacific Partnership, TPP</a:t>
            </a:r>
            <a:r>
              <a:rPr lang="zh-TW" altLang="zh-TW" sz="1200" kern="1200" dirty="0">
                <a:solidFill>
                  <a:schemeClr val="tx1"/>
                </a:solidFill>
                <a:effectLst/>
                <a:latin typeface="+mn-lt"/>
                <a:ea typeface="+mn-ea"/>
                <a:cs typeface="+mn-cs"/>
              </a:rPr>
              <a:t>）之第</a:t>
            </a:r>
            <a:r>
              <a:rPr lang="en-US" altLang="zh-TW" sz="1200" kern="1200" dirty="0">
                <a:solidFill>
                  <a:schemeClr val="tx1"/>
                </a:solidFill>
                <a:effectLst/>
                <a:latin typeface="+mn-lt"/>
                <a:ea typeface="+mn-ea"/>
                <a:cs typeface="+mn-cs"/>
              </a:rPr>
              <a:t> 18 </a:t>
            </a:r>
            <a:r>
              <a:rPr lang="zh-TW" altLang="zh-TW" sz="1200" kern="1200" dirty="0">
                <a:solidFill>
                  <a:schemeClr val="tx1"/>
                </a:solidFill>
                <a:effectLst/>
                <a:latin typeface="+mn-lt"/>
                <a:ea typeface="+mn-ea"/>
                <a:cs typeface="+mn-cs"/>
              </a:rPr>
              <a:t>章智慧財產保護規範，惟藥事法第</a:t>
            </a:r>
            <a:r>
              <a:rPr lang="en-US" altLang="zh-TW" sz="1200" kern="1200" dirty="0">
                <a:solidFill>
                  <a:schemeClr val="tx1"/>
                </a:solidFill>
                <a:effectLst/>
                <a:latin typeface="+mn-lt"/>
                <a:ea typeface="+mn-ea"/>
                <a:cs typeface="+mn-cs"/>
              </a:rPr>
              <a:t>48</a:t>
            </a:r>
            <a:r>
              <a:rPr lang="zh-TW" altLang="zh-TW" sz="1200" kern="1200" dirty="0">
                <a:solidFill>
                  <a:schemeClr val="tx1"/>
                </a:solidFill>
                <a:effectLst/>
                <a:latin typeface="+mn-lt"/>
                <a:ea typeface="+mn-ea"/>
                <a:cs typeface="+mn-cs"/>
              </a:rPr>
              <a:t>條之三的立法理由：「核准上市之藥品若有專利侵權爭議，可能限制病人用藥及不利公共衛生政策落實。</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爰參考鼓勵醫藥研發之重要國家立法例，由新藥藥品許可證所有人自行判斷其藥品專利權之發明是否符合本條規定而予提報。」可見專利連結制度之引入除了產業發展與國際經貿的考量外，尚有國內公共衛生與人民用藥需求的公益考量。</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endParaRPr lang="zh-TW" altLang="zh-TW" sz="1200" kern="1200" dirty="0">
              <a:solidFill>
                <a:schemeClr val="tx1"/>
              </a:solidFill>
              <a:effectLst/>
              <a:latin typeface="+mn-lt"/>
              <a:ea typeface="+mn-ea"/>
              <a:cs typeface="+mn-cs"/>
            </a:endParaRPr>
          </a:p>
          <a:p>
            <a:r>
              <a:rPr lang="zh-TW" altLang="zh-TW" sz="1200" kern="1200" dirty="0">
                <a:solidFill>
                  <a:schemeClr val="tx1"/>
                </a:solidFill>
                <a:effectLst/>
                <a:latin typeface="+mn-lt"/>
                <a:ea typeface="+mn-ea"/>
                <a:cs typeface="+mn-cs"/>
              </a:rPr>
              <a:t>立法院公報，第</a:t>
            </a:r>
            <a:r>
              <a:rPr lang="en-US" altLang="zh-TW" sz="1200" kern="1200" dirty="0">
                <a:solidFill>
                  <a:schemeClr val="tx1"/>
                </a:solidFill>
                <a:effectLst/>
                <a:latin typeface="+mn-lt"/>
                <a:ea typeface="+mn-ea"/>
                <a:cs typeface="+mn-cs"/>
              </a:rPr>
              <a:t>107</a:t>
            </a:r>
            <a:r>
              <a:rPr lang="zh-TW" altLang="zh-TW" sz="1200" kern="1200" dirty="0">
                <a:solidFill>
                  <a:schemeClr val="tx1"/>
                </a:solidFill>
                <a:effectLst/>
                <a:latin typeface="+mn-lt"/>
                <a:ea typeface="+mn-ea"/>
                <a:cs typeface="+mn-cs"/>
              </a:rPr>
              <a:t>卷第</a:t>
            </a:r>
            <a:r>
              <a:rPr lang="en-US" altLang="zh-TW" sz="1200" kern="1200" dirty="0">
                <a:solidFill>
                  <a:schemeClr val="tx1"/>
                </a:solidFill>
                <a:effectLst/>
                <a:latin typeface="+mn-lt"/>
                <a:ea typeface="+mn-ea"/>
                <a:cs typeface="+mn-cs"/>
              </a:rPr>
              <a:t>9</a:t>
            </a:r>
            <a:r>
              <a:rPr lang="zh-TW" altLang="zh-TW" sz="1200" kern="1200" dirty="0">
                <a:solidFill>
                  <a:schemeClr val="tx1"/>
                </a:solidFill>
                <a:effectLst/>
                <a:latin typeface="+mn-lt"/>
                <a:ea typeface="+mn-ea"/>
                <a:cs typeface="+mn-cs"/>
              </a:rPr>
              <a:t>期，頁</a:t>
            </a:r>
            <a:r>
              <a:rPr lang="en-US" altLang="zh-TW" sz="1200" kern="1200" dirty="0">
                <a:solidFill>
                  <a:schemeClr val="tx1"/>
                </a:solidFill>
                <a:effectLst/>
                <a:latin typeface="+mn-lt"/>
                <a:ea typeface="+mn-ea"/>
                <a:cs typeface="+mn-cs"/>
              </a:rPr>
              <a:t>145</a:t>
            </a:r>
            <a:r>
              <a:rPr lang="zh-TW" altLang="zh-TW" sz="1200" kern="1200" dirty="0">
                <a:solidFill>
                  <a:schemeClr val="tx1"/>
                </a:solidFill>
                <a:effectLst/>
                <a:latin typeface="+mn-lt"/>
                <a:ea typeface="+mn-ea"/>
                <a:cs typeface="+mn-cs"/>
              </a:rPr>
              <a:t>。</a:t>
            </a:r>
          </a:p>
          <a:p>
            <a:r>
              <a:rPr lang="zh-TW" altLang="zh-TW" sz="1200" kern="1200" dirty="0">
                <a:solidFill>
                  <a:schemeClr val="tx1"/>
                </a:solidFill>
                <a:effectLst/>
                <a:latin typeface="+mn-lt"/>
                <a:ea typeface="+mn-ea"/>
                <a:cs typeface="+mn-cs"/>
              </a:rPr>
              <a:t>李素華，我國藥品專利保護之現況與未來</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從專利連結制度之研擬談起，智慧財產權月刊，第</a:t>
            </a:r>
            <a:r>
              <a:rPr lang="en-US" altLang="zh-TW" sz="1200" kern="1200" dirty="0">
                <a:solidFill>
                  <a:schemeClr val="tx1"/>
                </a:solidFill>
                <a:effectLst/>
                <a:latin typeface="+mn-lt"/>
                <a:ea typeface="+mn-ea"/>
                <a:cs typeface="+mn-cs"/>
              </a:rPr>
              <a:t>216</a:t>
            </a:r>
            <a:r>
              <a:rPr lang="zh-TW" altLang="zh-TW" sz="1200" kern="1200" dirty="0">
                <a:solidFill>
                  <a:schemeClr val="tx1"/>
                </a:solidFill>
                <a:effectLst/>
                <a:latin typeface="+mn-lt"/>
                <a:ea typeface="+mn-ea"/>
                <a:cs typeface="+mn-cs"/>
              </a:rPr>
              <a:t>期，</a:t>
            </a:r>
            <a:r>
              <a:rPr lang="en-US" altLang="zh-TW" sz="1200" kern="1200" dirty="0">
                <a:solidFill>
                  <a:schemeClr val="tx1"/>
                </a:solidFill>
                <a:effectLst/>
                <a:latin typeface="+mn-lt"/>
                <a:ea typeface="+mn-ea"/>
                <a:cs typeface="+mn-cs"/>
              </a:rPr>
              <a:t>2016</a:t>
            </a:r>
            <a:r>
              <a:rPr lang="zh-TW" altLang="zh-TW" sz="1200" kern="1200" dirty="0">
                <a:solidFill>
                  <a:schemeClr val="tx1"/>
                </a:solidFill>
                <a:effectLst/>
                <a:latin typeface="+mn-lt"/>
                <a:ea typeface="+mn-ea"/>
                <a:cs typeface="+mn-cs"/>
              </a:rPr>
              <a:t>年</a:t>
            </a:r>
            <a:r>
              <a:rPr lang="en-US" altLang="zh-TW" sz="1200" kern="1200" dirty="0">
                <a:solidFill>
                  <a:schemeClr val="tx1"/>
                </a:solidFill>
                <a:effectLst/>
                <a:latin typeface="+mn-lt"/>
                <a:ea typeface="+mn-ea"/>
                <a:cs typeface="+mn-cs"/>
              </a:rPr>
              <a:t>12</a:t>
            </a:r>
            <a:r>
              <a:rPr lang="zh-TW" altLang="zh-TW" sz="1200" kern="1200" dirty="0">
                <a:solidFill>
                  <a:schemeClr val="tx1"/>
                </a:solidFill>
                <a:effectLst/>
                <a:latin typeface="+mn-lt"/>
                <a:ea typeface="+mn-ea"/>
                <a:cs typeface="+mn-cs"/>
              </a:rPr>
              <a:t>月，頁</a:t>
            </a:r>
            <a:r>
              <a:rPr lang="en-US" altLang="zh-TW" sz="1200" kern="1200" dirty="0">
                <a:solidFill>
                  <a:schemeClr val="tx1"/>
                </a:solidFill>
                <a:effectLst/>
                <a:latin typeface="+mn-lt"/>
                <a:ea typeface="+mn-ea"/>
                <a:cs typeface="+mn-cs"/>
              </a:rPr>
              <a:t>5-28</a:t>
            </a:r>
            <a:r>
              <a:rPr lang="zh-TW" altLang="zh-TW" sz="1200" kern="1200" dirty="0">
                <a:solidFill>
                  <a:schemeClr val="tx1"/>
                </a:solidFill>
                <a:effectLst/>
                <a:latin typeface="+mn-lt"/>
                <a:ea typeface="+mn-ea"/>
                <a:cs typeface="+mn-cs"/>
              </a:rPr>
              <a:t>。</a:t>
            </a:r>
          </a:p>
          <a:p>
            <a:endParaRPr kumimoji="1" lang="zh-TW" altLang="en-US" dirty="0"/>
          </a:p>
        </p:txBody>
      </p:sp>
      <p:sp>
        <p:nvSpPr>
          <p:cNvPr id="4" name="投影片編號版面配置區 3"/>
          <p:cNvSpPr>
            <a:spLocks noGrp="1"/>
          </p:cNvSpPr>
          <p:nvPr>
            <p:ph type="sldNum" sz="quarter" idx="5"/>
          </p:nvPr>
        </p:nvSpPr>
        <p:spPr/>
        <p:txBody>
          <a:bodyPr/>
          <a:lstStyle/>
          <a:p>
            <a:fld id="{B49E8D42-9D2D-8748-B167-DCF98873A64B}" type="slidenum">
              <a:rPr kumimoji="1" lang="zh-TW" altLang="en-US" smtClean="0"/>
              <a:t>3</a:t>
            </a:fld>
            <a:endParaRPr kumimoji="1" lang="zh-TW" altLang="en-US"/>
          </a:p>
        </p:txBody>
      </p:sp>
    </p:spTree>
    <p:extLst>
      <p:ext uri="{BB962C8B-B14F-4D97-AF65-F5344CB8AC3E}">
        <p14:creationId xmlns:p14="http://schemas.microsoft.com/office/powerpoint/2010/main" val="133637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專利連結制度雖為了減小衝擊而暫緩施行一年半至今年，食藥署亦透過各種方式加強說明，然而國內製藥業的疑慮仍未能消除，後續衝擊尚有待觀察，惟本文以為該制度之必要性、適當性與衡平性皆似有所不足，以下簡述之。</a:t>
            </a:r>
          </a:p>
          <a:p>
            <a:r>
              <a:rPr lang="zh-TW" altLang="zh-TW" sz="1200" kern="1200" dirty="0">
                <a:solidFill>
                  <a:schemeClr val="tx1"/>
                </a:solidFill>
                <a:effectLst/>
                <a:latin typeface="+mn-lt"/>
                <a:ea typeface="+mn-ea"/>
                <a:cs typeface="+mn-cs"/>
              </a:rPr>
              <a:t>首先，在美國退出</a:t>
            </a:r>
            <a:r>
              <a:rPr lang="en-US" altLang="zh-TW" sz="1200" kern="1200" dirty="0">
                <a:solidFill>
                  <a:schemeClr val="tx1"/>
                </a:solidFill>
                <a:effectLst/>
                <a:latin typeface="+mn-lt"/>
                <a:ea typeface="+mn-ea"/>
                <a:cs typeface="+mn-cs"/>
              </a:rPr>
              <a:t>TPP</a:t>
            </a:r>
            <a:r>
              <a:rPr lang="zh-TW" altLang="zh-TW" sz="1200" kern="1200" dirty="0">
                <a:solidFill>
                  <a:schemeClr val="tx1"/>
                </a:solidFill>
                <a:effectLst/>
                <a:latin typeface="+mn-lt"/>
                <a:ea typeface="+mn-ea"/>
                <a:cs typeface="+mn-cs"/>
              </a:rPr>
              <a:t>之後，建立專利連結制度的急迫性已消失，即便目前該法已上路而難以轉圜，退而求其次，尚應檢視我國與他國專利連結制度之差異，不應建立比國際組織或國際協定（如：</a:t>
            </a:r>
            <a:r>
              <a:rPr lang="en-US" altLang="zh-TW" sz="1200" kern="1200" dirty="0">
                <a:solidFill>
                  <a:schemeClr val="tx1"/>
                </a:solidFill>
                <a:effectLst/>
                <a:latin typeface="+mn-lt"/>
                <a:ea typeface="+mn-ea"/>
                <a:cs typeface="+mn-cs"/>
              </a:rPr>
              <a:t>TPP</a:t>
            </a:r>
            <a:r>
              <a:rPr lang="zh-TW" altLang="zh-TW" sz="1200" kern="1200" dirty="0">
                <a:solidFill>
                  <a:schemeClr val="tx1"/>
                </a:solidFill>
                <a:effectLst/>
                <a:latin typeface="+mn-lt"/>
                <a:ea typeface="+mn-ea"/>
                <a:cs typeface="+mn-cs"/>
              </a:rPr>
              <a:t>）更嚴格之標準，造成未來國際談判之籌碼盡失。</a:t>
            </a:r>
          </a:p>
          <a:p>
            <a:r>
              <a:rPr lang="zh-TW" altLang="zh-TW" sz="1200" kern="1200" dirty="0">
                <a:solidFill>
                  <a:schemeClr val="tx1"/>
                </a:solidFill>
                <a:effectLst/>
                <a:latin typeface="+mn-lt"/>
                <a:ea typeface="+mn-ea"/>
                <a:cs typeface="+mn-cs"/>
              </a:rPr>
              <a:t>再者，根據過去智慧財產法院判決實務統計，學名藥訴訟中，原廠勝訴率只有</a:t>
            </a:r>
            <a:r>
              <a:rPr lang="en-US" altLang="zh-TW" sz="1200" kern="1200" dirty="0">
                <a:solidFill>
                  <a:schemeClr val="tx1"/>
                </a:solidFill>
                <a:effectLst/>
                <a:latin typeface="+mn-lt"/>
                <a:ea typeface="+mn-ea"/>
                <a:cs typeface="+mn-cs"/>
              </a:rPr>
              <a:t>16.3%</a:t>
            </a:r>
            <a:r>
              <a:rPr lang="zh-TW" altLang="zh-TW" sz="1200" kern="1200" dirty="0">
                <a:solidFill>
                  <a:schemeClr val="tx1"/>
                </a:solidFill>
                <a:effectLst/>
                <a:latin typeface="+mn-lt"/>
                <a:ea typeface="+mn-ea"/>
                <a:cs typeface="+mn-cs"/>
              </a:rPr>
              <a:t>，學名藥廠勝訴率高達</a:t>
            </a:r>
            <a:r>
              <a:rPr lang="en-US" altLang="zh-TW" sz="1200" kern="1200" dirty="0">
                <a:solidFill>
                  <a:schemeClr val="tx1"/>
                </a:solidFill>
                <a:effectLst/>
                <a:latin typeface="+mn-lt"/>
                <a:ea typeface="+mn-ea"/>
                <a:cs typeface="+mn-cs"/>
              </a:rPr>
              <a:t>83.7%</a:t>
            </a:r>
            <a:r>
              <a:rPr lang="zh-TW" altLang="zh-TW" sz="1200" kern="1200" dirty="0">
                <a:solidFill>
                  <a:schemeClr val="tx1"/>
                </a:solidFill>
                <a:effectLst/>
                <a:latin typeface="+mn-lt"/>
                <a:ea typeface="+mn-ea"/>
                <a:cs typeface="+mn-cs"/>
              </a:rPr>
              <a:t>，顯見新上路的專利連結制度，賦予行政機關可憑專利權人之要求，即暫時停發學名藥廠的藥證之規範目的，顯失平衡，更別提有違健保制度長年欲降低全年藥費（每年健保藥費近八成是原廠藥）的政策。</a:t>
            </a:r>
          </a:p>
          <a:p>
            <a:r>
              <a:rPr lang="zh-TW" altLang="zh-TW" sz="1200" kern="1200" dirty="0">
                <a:solidFill>
                  <a:schemeClr val="tx1"/>
                </a:solidFill>
                <a:effectLst/>
                <a:latin typeface="+mn-lt"/>
                <a:ea typeface="+mn-ea"/>
                <a:cs typeface="+mn-cs"/>
              </a:rPr>
              <a:t>翁雅欣，專利連結藥事法修正立法過程觀察：失落的台灣全民健康福祉與本土製藥產業利益，全國律師，</a:t>
            </a:r>
            <a:r>
              <a:rPr lang="en-US" altLang="zh-TW" sz="1200" kern="1200" dirty="0">
                <a:solidFill>
                  <a:schemeClr val="tx1"/>
                </a:solidFill>
                <a:effectLst/>
                <a:latin typeface="+mn-lt"/>
                <a:ea typeface="+mn-ea"/>
                <a:cs typeface="+mn-cs"/>
              </a:rPr>
              <a:t>2019</a:t>
            </a:r>
            <a:r>
              <a:rPr lang="zh-TW" altLang="zh-TW" sz="1200" kern="1200" dirty="0">
                <a:solidFill>
                  <a:schemeClr val="tx1"/>
                </a:solidFill>
                <a:effectLst/>
                <a:latin typeface="+mn-lt"/>
                <a:ea typeface="+mn-ea"/>
                <a:cs typeface="+mn-cs"/>
              </a:rPr>
              <a:t>年</a:t>
            </a:r>
            <a:r>
              <a:rPr lang="en-US" altLang="zh-TW" sz="1200" kern="1200" dirty="0">
                <a:solidFill>
                  <a:schemeClr val="tx1"/>
                </a:solidFill>
                <a:effectLst/>
                <a:latin typeface="+mn-lt"/>
                <a:ea typeface="+mn-ea"/>
                <a:cs typeface="+mn-cs"/>
              </a:rPr>
              <a:t>5</a:t>
            </a:r>
            <a:r>
              <a:rPr lang="zh-TW" altLang="zh-TW" sz="1200" kern="1200" dirty="0">
                <a:solidFill>
                  <a:schemeClr val="tx1"/>
                </a:solidFill>
                <a:effectLst/>
                <a:latin typeface="+mn-lt"/>
                <a:ea typeface="+mn-ea"/>
                <a:cs typeface="+mn-cs"/>
              </a:rPr>
              <a:t>月，頁</a:t>
            </a:r>
            <a:r>
              <a:rPr lang="en-US" altLang="zh-TW" sz="1200" kern="1200" dirty="0">
                <a:solidFill>
                  <a:schemeClr val="tx1"/>
                </a:solidFill>
                <a:effectLst/>
                <a:latin typeface="+mn-lt"/>
                <a:ea typeface="+mn-ea"/>
                <a:cs typeface="+mn-cs"/>
              </a:rPr>
              <a:t>14-36</a:t>
            </a:r>
            <a:r>
              <a:rPr lang="zh-TW" altLang="zh-TW" sz="1200" kern="1200" dirty="0">
                <a:solidFill>
                  <a:schemeClr val="tx1"/>
                </a:solidFill>
                <a:effectLst/>
                <a:latin typeface="+mn-lt"/>
                <a:ea typeface="+mn-ea"/>
                <a:cs typeface="+mn-cs"/>
              </a:rPr>
              <a:t>。</a:t>
            </a:r>
          </a:p>
          <a:p>
            <a:endParaRPr kumimoji="1" lang="zh-TW" altLang="en-US" dirty="0"/>
          </a:p>
        </p:txBody>
      </p:sp>
      <p:sp>
        <p:nvSpPr>
          <p:cNvPr id="4" name="投影片編號版面配置區 3"/>
          <p:cNvSpPr>
            <a:spLocks noGrp="1"/>
          </p:cNvSpPr>
          <p:nvPr>
            <p:ph type="sldNum" sz="quarter" idx="5"/>
          </p:nvPr>
        </p:nvSpPr>
        <p:spPr/>
        <p:txBody>
          <a:bodyPr/>
          <a:lstStyle/>
          <a:p>
            <a:fld id="{B49E8D42-9D2D-8748-B167-DCF98873A64B}" type="slidenum">
              <a:rPr kumimoji="1" lang="zh-TW" altLang="en-US" smtClean="0"/>
              <a:t>7</a:t>
            </a:fld>
            <a:endParaRPr kumimoji="1" lang="zh-TW" altLang="en-US"/>
          </a:p>
        </p:txBody>
      </p:sp>
    </p:spTree>
    <p:extLst>
      <p:ext uri="{BB962C8B-B14F-4D97-AF65-F5344CB8AC3E}">
        <p14:creationId xmlns:p14="http://schemas.microsoft.com/office/powerpoint/2010/main" val="2805249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4B5A23-C81F-4AF5-A748-1D1EE93505F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26F8B85E-9692-4475-9B5C-3E3DB5D8882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BC005B73-604A-4AB5-8137-DDC71FB7678B}"/>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D657B5ED-EDEA-4726-A63A-ABCD88DDA24F}"/>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EE561B83-F1A6-46DA-BD34-3B375CB3487C}"/>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50275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9E36BD6-A4CF-4B25-AB1E-51253291E2B4}"/>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8749623F-E56B-4F2D-8C1B-7FE5A6708872}"/>
              </a:ext>
            </a:extLst>
          </p:cNvPr>
          <p:cNvSpPr>
            <a:spLocks noGrp="1"/>
          </p:cNvSpPr>
          <p:nvPr>
            <p:ph type="body" orient="vert" idx="1"/>
          </p:nvPr>
        </p:nvSpPr>
        <p:spPr>
          <a:xfrm>
            <a:off x="838200" y="1825625"/>
            <a:ext cx="10515600" cy="4351338"/>
          </a:xfrm>
          <a:prstGeom prst="rect">
            <a:avLst/>
          </a:prstGeo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38878DC-1F89-454E-8C22-21927454BB66}"/>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A9C32D40-FC59-4599-8DB0-4EDB55159969}"/>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C4BECE70-0B94-4918-8A6B-CE318F78DB6B}"/>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058993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1CC509A6-106F-4F30-B678-2B05478C05AD}"/>
              </a:ext>
            </a:extLst>
          </p:cNvPr>
          <p:cNvSpPr>
            <a:spLocks noGrp="1"/>
          </p:cNvSpPr>
          <p:nvPr>
            <p:ph type="title" orient="vert"/>
          </p:nvPr>
        </p:nvSpPr>
        <p:spPr>
          <a:xfrm>
            <a:off x="8724900" y="365125"/>
            <a:ext cx="2628900" cy="5811838"/>
          </a:xfrm>
          <a:prstGeom prst="rect">
            <a:avLst/>
          </a:prstGeo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4728D6E4-1D89-4B38-BBBD-0F051698128F}"/>
              </a:ext>
            </a:extLst>
          </p:cNvPr>
          <p:cNvSpPr>
            <a:spLocks noGrp="1"/>
          </p:cNvSpPr>
          <p:nvPr>
            <p:ph type="body" orient="vert" idx="1"/>
          </p:nvPr>
        </p:nvSpPr>
        <p:spPr>
          <a:xfrm>
            <a:off x="838200" y="365125"/>
            <a:ext cx="7734300" cy="5811838"/>
          </a:xfrm>
          <a:prstGeom prst="rect">
            <a:avLst/>
          </a:prstGeo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5C995D7F-87F4-4EAE-B067-A371E5D3C9ED}"/>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B56F322D-4B78-410F-883C-30640F0A1B9B}"/>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D8A676F9-DE6E-4CF9-8A5F-C636669B6A79}"/>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82587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2AFF599-F9A5-411F-BFB9-C4FB2A3A31B1}"/>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93CECED-CCAF-4DDD-B539-F3AF15540E07}"/>
              </a:ext>
            </a:extLst>
          </p:cNvPr>
          <p:cNvSpPr>
            <a:spLocks noGrp="1"/>
          </p:cNvSpPr>
          <p:nvPr>
            <p:ph idx="1"/>
          </p:nvPr>
        </p:nvSpPr>
        <p:spPr>
          <a:xfrm>
            <a:off x="838200" y="1825625"/>
            <a:ext cx="10515600" cy="4351338"/>
          </a:xfrm>
          <a:prstGeom prst="rect">
            <a:avLst/>
          </a:prstGeo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C0C8BE3-B2E2-4859-8481-2ADA01A44F0B}"/>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288CDC39-E89C-42A8-9B52-C7D6DAC2A6DF}"/>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E1B28C08-4C0A-48B8-A2D2-41A018AB93AC}"/>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947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B24B900-D8B5-4B2F-9A9B-DAFD4392384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46D0AAEF-5449-4C97-B530-902BE63F1B9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598CE2F0-2D83-432D-AAAB-53B7BDADB673}"/>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5" name="바닥글 개체 틀 4">
            <a:extLst>
              <a:ext uri="{FF2B5EF4-FFF2-40B4-BE49-F238E27FC236}">
                <a16:creationId xmlns:a16="http://schemas.microsoft.com/office/drawing/2014/main" id="{F14A1FD5-451B-4844-91B8-CAAD1300221D}"/>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6" name="슬라이드 번호 개체 틀 5">
            <a:extLst>
              <a:ext uri="{FF2B5EF4-FFF2-40B4-BE49-F238E27FC236}">
                <a16:creationId xmlns:a16="http://schemas.microsoft.com/office/drawing/2014/main" id="{DC4FCB56-5F29-4966-828B-6F12C897F578}"/>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263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7A8BCA9-CCD6-4662-A75A-29683674065D}"/>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2DB64179-D214-4078-BA5F-DFCB5B7AB550}"/>
              </a:ext>
            </a:extLst>
          </p:cNvPr>
          <p:cNvSpPr>
            <a:spLocks noGrp="1"/>
          </p:cNvSpPr>
          <p:nvPr>
            <p:ph sz="half" idx="1"/>
          </p:nvPr>
        </p:nvSpPr>
        <p:spPr>
          <a:xfrm>
            <a:off x="838200" y="1825625"/>
            <a:ext cx="5181600" cy="4351338"/>
          </a:xfrm>
          <a:prstGeom prst="rect">
            <a:avLst/>
          </a:prstGeo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B1779CDF-61C0-406A-811C-6499DEFD46BA}"/>
              </a:ext>
            </a:extLst>
          </p:cNvPr>
          <p:cNvSpPr>
            <a:spLocks noGrp="1"/>
          </p:cNvSpPr>
          <p:nvPr>
            <p:ph sz="half" idx="2"/>
          </p:nvPr>
        </p:nvSpPr>
        <p:spPr>
          <a:xfrm>
            <a:off x="6172200" y="1825625"/>
            <a:ext cx="5181600" cy="4351338"/>
          </a:xfrm>
          <a:prstGeom prst="rect">
            <a:avLst/>
          </a:prstGeo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AE2950D3-3FB5-4335-966B-7606E35446D8}"/>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6EA6937B-7D55-49EA-B7A1-89529F5A35C3}"/>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BB794612-C908-4F25-B9A3-09427AE34A52}"/>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94876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F3C1362-BBA7-4D01-B788-14FDB950ECB7}"/>
              </a:ext>
            </a:extLst>
          </p:cNvPr>
          <p:cNvSpPr>
            <a:spLocks noGrp="1"/>
          </p:cNvSpPr>
          <p:nvPr>
            <p:ph type="title"/>
          </p:nvPr>
        </p:nvSpPr>
        <p:spPr>
          <a:xfrm>
            <a:off x="839788" y="365125"/>
            <a:ext cx="10515600" cy="1325563"/>
          </a:xfrm>
          <a:prstGeom prst="rect">
            <a:avLst/>
          </a:prstGeo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65AC57B0-4E1F-4D85-8918-3867A4BE7C4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5E57D204-8AC0-4D04-AEF3-91D211206179}"/>
              </a:ext>
            </a:extLst>
          </p:cNvPr>
          <p:cNvSpPr>
            <a:spLocks noGrp="1"/>
          </p:cNvSpPr>
          <p:nvPr>
            <p:ph sz="half" idx="2"/>
          </p:nvPr>
        </p:nvSpPr>
        <p:spPr>
          <a:xfrm>
            <a:off x="839788" y="2505075"/>
            <a:ext cx="5157787" cy="3684588"/>
          </a:xfrm>
          <a:prstGeom prst="rect">
            <a:avLst/>
          </a:prstGeo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695EB064-60AB-4FE5-AF06-C9FE48BB48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79DB6808-33C3-4B13-8365-0D85B8DDBE45}"/>
              </a:ext>
            </a:extLst>
          </p:cNvPr>
          <p:cNvSpPr>
            <a:spLocks noGrp="1"/>
          </p:cNvSpPr>
          <p:nvPr>
            <p:ph sz="quarter" idx="4"/>
          </p:nvPr>
        </p:nvSpPr>
        <p:spPr>
          <a:xfrm>
            <a:off x="6172200" y="2505075"/>
            <a:ext cx="5183188" cy="3684588"/>
          </a:xfrm>
          <a:prstGeom prst="rect">
            <a:avLst/>
          </a:prstGeo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9C2640C7-3844-4222-AC6F-AB4902A4DB44}"/>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8" name="바닥글 개체 틀 7">
            <a:extLst>
              <a:ext uri="{FF2B5EF4-FFF2-40B4-BE49-F238E27FC236}">
                <a16:creationId xmlns:a16="http://schemas.microsoft.com/office/drawing/2014/main" id="{61889AA5-8486-41FD-8413-A10122960217}"/>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9" name="슬라이드 번호 개체 틀 8">
            <a:extLst>
              <a:ext uri="{FF2B5EF4-FFF2-40B4-BE49-F238E27FC236}">
                <a16:creationId xmlns:a16="http://schemas.microsoft.com/office/drawing/2014/main" id="{72CBBB2D-B216-4BCD-8B81-731C681CF619}"/>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952807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649871-FAAA-407D-9245-5C61A8E32E22}"/>
              </a:ext>
            </a:extLst>
          </p:cNvPr>
          <p:cNvSpPr>
            <a:spLocks noGrp="1"/>
          </p:cNvSpPr>
          <p:nvPr>
            <p:ph type="title"/>
          </p:nvPr>
        </p:nvSpPr>
        <p:spPr>
          <a:xfrm>
            <a:off x="838200" y="365125"/>
            <a:ext cx="10515600" cy="1325563"/>
          </a:xfrm>
          <a:prstGeom prst="rect">
            <a:avLst/>
          </a:prstGeom>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3A38A7DA-9D13-4BB7-ADE4-F35E84E3A879}"/>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4" name="바닥글 개체 틀 3">
            <a:extLst>
              <a:ext uri="{FF2B5EF4-FFF2-40B4-BE49-F238E27FC236}">
                <a16:creationId xmlns:a16="http://schemas.microsoft.com/office/drawing/2014/main" id="{43FEE6E1-89D7-49AE-A816-C7B25C1D5069}"/>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5" name="슬라이드 번호 개체 틀 4">
            <a:extLst>
              <a:ext uri="{FF2B5EF4-FFF2-40B4-BE49-F238E27FC236}">
                <a16:creationId xmlns:a16="http://schemas.microsoft.com/office/drawing/2014/main" id="{516B1AE1-FDC9-44CA-9C12-53013C082766}"/>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99236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275ACA46-7E3A-4F54-B5C7-2D501C8054EF}"/>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3" name="바닥글 개체 틀 2">
            <a:extLst>
              <a:ext uri="{FF2B5EF4-FFF2-40B4-BE49-F238E27FC236}">
                <a16:creationId xmlns:a16="http://schemas.microsoft.com/office/drawing/2014/main" id="{3A6C4713-7972-4FE4-B6C4-CD4F252FD09F}"/>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4" name="슬라이드 번호 개체 틀 3">
            <a:extLst>
              <a:ext uri="{FF2B5EF4-FFF2-40B4-BE49-F238E27FC236}">
                <a16:creationId xmlns:a16="http://schemas.microsoft.com/office/drawing/2014/main" id="{7D64F96C-A2F1-409B-B68C-BE3C8992CC4D}"/>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34331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113D69A-09A1-4C99-B3A6-6FFAF00F00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EA0AD2F4-8A1D-4D48-B8E0-B0A9F378B44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1F2D0DD9-6BA7-496D-AB88-10339921C6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EE604958-49B0-4000-9AE8-1A82649DBB2B}"/>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5A224506-57FE-4AE4-915B-1BCF662CF85C}"/>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106D5D81-A0DA-465B-9DDB-DA44E7CFA71E}"/>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232302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D983AA-0F4A-45E5-9631-DE95D37482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4E327D0E-1174-49F8-B6E6-ED9C4C24CCD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909C250D-0505-42BE-A5E8-7419DF44EF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1BEAFD8E-9839-4C72-8762-8562A91618C3}"/>
              </a:ext>
            </a:extLst>
          </p:cNvPr>
          <p:cNvSpPr>
            <a:spLocks noGrp="1"/>
          </p:cNvSpPr>
          <p:nvPr>
            <p:ph type="dt" sz="half" idx="10"/>
          </p:nvPr>
        </p:nvSpPr>
        <p:spPr>
          <a:xfrm>
            <a:off x="838200" y="6356350"/>
            <a:ext cx="2743200" cy="365125"/>
          </a:xfrm>
          <a:prstGeom prst="rect">
            <a:avLst/>
          </a:prstGeom>
        </p:spPr>
        <p:txBody>
          <a:bodyPr/>
          <a:lstStyle/>
          <a:p>
            <a:fld id="{C4FA27B5-0F0F-431C-AE3D-74B1B6F1C8C7}" type="datetimeFigureOut">
              <a:rPr lang="ko-KR" altLang="en-US" smtClean="0">
                <a:solidFill>
                  <a:prstClr val="black">
                    <a:tint val="75000"/>
                  </a:prstClr>
                </a:solidFill>
              </a:rPr>
              <a:pPr/>
              <a:t>2020. 11. 1.</a:t>
            </a:fld>
            <a:endParaRPr lang="ko-KR" altLang="en-US">
              <a:solidFill>
                <a:prstClr val="black">
                  <a:tint val="75000"/>
                </a:prstClr>
              </a:solidFill>
            </a:endParaRPr>
          </a:p>
        </p:txBody>
      </p:sp>
      <p:sp>
        <p:nvSpPr>
          <p:cNvPr id="6" name="바닥글 개체 틀 5">
            <a:extLst>
              <a:ext uri="{FF2B5EF4-FFF2-40B4-BE49-F238E27FC236}">
                <a16:creationId xmlns:a16="http://schemas.microsoft.com/office/drawing/2014/main" id="{9BFA4037-6B16-4DCF-B42A-04CA15059F48}"/>
              </a:ext>
            </a:extLst>
          </p:cNvPr>
          <p:cNvSpPr>
            <a:spLocks noGrp="1"/>
          </p:cNvSpPr>
          <p:nvPr>
            <p:ph type="ftr" sz="quarter" idx="11"/>
          </p:nvPr>
        </p:nvSpPr>
        <p:spPr>
          <a:xfrm>
            <a:off x="4038600" y="6356350"/>
            <a:ext cx="4114800" cy="365125"/>
          </a:xfrm>
          <a:prstGeom prst="rect">
            <a:avLst/>
          </a:prstGeom>
        </p:spPr>
        <p:txBody>
          <a:bodyPr/>
          <a:lstStyle/>
          <a:p>
            <a:endParaRPr lang="ko-KR" altLang="en-US">
              <a:solidFill>
                <a:prstClr val="black">
                  <a:tint val="75000"/>
                </a:prstClr>
              </a:solidFill>
            </a:endParaRPr>
          </a:p>
        </p:txBody>
      </p:sp>
      <p:sp>
        <p:nvSpPr>
          <p:cNvPr id="7" name="슬라이드 번호 개체 틀 6">
            <a:extLst>
              <a:ext uri="{FF2B5EF4-FFF2-40B4-BE49-F238E27FC236}">
                <a16:creationId xmlns:a16="http://schemas.microsoft.com/office/drawing/2014/main" id="{F41A69A5-76C9-4317-9EA8-5195D125D9B5}"/>
              </a:ext>
            </a:extLst>
          </p:cNvPr>
          <p:cNvSpPr>
            <a:spLocks noGrp="1"/>
          </p:cNvSpPr>
          <p:nvPr>
            <p:ph type="sldNum" sz="quarter" idx="12"/>
          </p:nvPr>
        </p:nvSpPr>
        <p:spPr>
          <a:xfrm>
            <a:off x="8610600" y="6356350"/>
            <a:ext cx="2743200" cy="365125"/>
          </a:xfrm>
          <a:prstGeom prst="rect">
            <a:avLst/>
          </a:prstGeom>
        </p:spPr>
        <p:txBody>
          <a:bodyPr/>
          <a:lstStyle/>
          <a:p>
            <a:fld id="{5D878A70-FB77-4F9B-8311-4FBED7F04F1E}"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0352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DEFCC5C8-4D16-8645-918A-CF7E6F275968}"/>
              </a:ext>
            </a:extLst>
          </p:cNvPr>
          <p:cNvPicPr>
            <a:picLocks noChangeAspect="1"/>
          </p:cNvPicPr>
          <p:nvPr userDrawn="1"/>
        </p:nvPicPr>
        <p:blipFill>
          <a:blip r:embed="rId13"/>
          <a:stretch>
            <a:fillRect/>
          </a:stretch>
        </p:blipFill>
        <p:spPr>
          <a:xfrm rot="5400000">
            <a:off x="2630723" y="-2630722"/>
            <a:ext cx="6930554" cy="12192000"/>
          </a:xfrm>
          <a:prstGeom prst="rect">
            <a:avLst/>
          </a:prstGeom>
        </p:spPr>
      </p:pic>
      <p:pic>
        <p:nvPicPr>
          <p:cNvPr id="3" name="圖片 2">
            <a:extLst>
              <a:ext uri="{FF2B5EF4-FFF2-40B4-BE49-F238E27FC236}">
                <a16:creationId xmlns:a16="http://schemas.microsoft.com/office/drawing/2014/main" id="{0BD7BD04-93AB-8D4C-BC93-F30617231D41}"/>
              </a:ext>
            </a:extLst>
          </p:cNvPr>
          <p:cNvPicPr>
            <a:picLocks noChangeAspect="1"/>
          </p:cNvPicPr>
          <p:nvPr userDrawn="1"/>
        </p:nvPicPr>
        <p:blipFill>
          <a:blip r:embed="rId14"/>
          <a:stretch>
            <a:fillRect/>
          </a:stretch>
        </p:blipFill>
        <p:spPr>
          <a:xfrm>
            <a:off x="1919194" y="-3339353"/>
            <a:ext cx="3289300" cy="2667000"/>
          </a:xfrm>
          <a:prstGeom prst="rect">
            <a:avLst/>
          </a:prstGeom>
        </p:spPr>
      </p:pic>
    </p:spTree>
    <p:extLst>
      <p:ext uri="{BB962C8B-B14F-4D97-AF65-F5344CB8AC3E}">
        <p14:creationId xmlns:p14="http://schemas.microsoft.com/office/powerpoint/2010/main" val="862134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2651B7-FA7D-5441-97A9-886CC2F01B92}"/>
              </a:ext>
            </a:extLst>
          </p:cNvPr>
          <p:cNvSpPr>
            <a:spLocks noGrp="1"/>
          </p:cNvSpPr>
          <p:nvPr>
            <p:ph type="title"/>
          </p:nvPr>
        </p:nvSpPr>
        <p:spPr>
          <a:xfrm>
            <a:off x="1701006" y="2554499"/>
            <a:ext cx="8789987" cy="1684341"/>
          </a:xfrm>
        </p:spPr>
        <p:txBody>
          <a:bodyPr/>
          <a:lstStyle/>
          <a:p>
            <a:pPr algn="ctr">
              <a:lnSpc>
                <a:spcPct val="150000"/>
              </a:lnSpc>
            </a:pPr>
            <a:r>
              <a:rPr kumimoji="1" lang="zh-CN" altLang="en-US" sz="6600" b="1" dirty="0">
                <a:solidFill>
                  <a:srgbClr val="C00000"/>
                </a:solidFill>
                <a:latin typeface="Microsoft JhengHei" panose="020B0604030504040204" pitchFamily="34" charset="-120"/>
                <a:ea typeface="Microsoft JhengHei" panose="020B0604030504040204" pitchFamily="34" charset="-120"/>
              </a:rPr>
              <a:t>科法所就讀心得分享</a:t>
            </a:r>
            <a:endParaRPr kumimoji="1" lang="zh-TW" altLang="en-US" sz="6600" b="1" dirty="0">
              <a:solidFill>
                <a:srgbClr val="C00000"/>
              </a:solidFill>
              <a:latin typeface="Microsoft JhengHei" panose="020B0604030504040204" pitchFamily="34" charset="-120"/>
              <a:ea typeface="Microsoft JhengHei" panose="020B0604030504040204" pitchFamily="34" charset="-120"/>
            </a:endParaRPr>
          </a:p>
        </p:txBody>
      </p:sp>
      <p:sp>
        <p:nvSpPr>
          <p:cNvPr id="21" name="文字方塊 20">
            <a:extLst>
              <a:ext uri="{FF2B5EF4-FFF2-40B4-BE49-F238E27FC236}">
                <a16:creationId xmlns:a16="http://schemas.microsoft.com/office/drawing/2014/main" id="{DA3EE2E4-1140-CA43-8EE5-640C25026A5E}"/>
              </a:ext>
            </a:extLst>
          </p:cNvPr>
          <p:cNvSpPr txBox="1"/>
          <p:nvPr/>
        </p:nvSpPr>
        <p:spPr>
          <a:xfrm>
            <a:off x="4626995" y="4303501"/>
            <a:ext cx="2723823" cy="461665"/>
          </a:xfrm>
          <a:prstGeom prst="rect">
            <a:avLst/>
          </a:prstGeom>
          <a:noFill/>
        </p:spPr>
        <p:txBody>
          <a:bodyPr wrap="none" rtlCol="0">
            <a:spAutoFit/>
          </a:bodyPr>
          <a:lstStyle/>
          <a:p>
            <a:r>
              <a:rPr kumimoji="1" lang="zh-TW" altLang="en-US" sz="2400" b="1" dirty="0">
                <a:latin typeface="Microsoft JhengHei" panose="020B0604030504040204" pitchFamily="34" charset="-120"/>
                <a:ea typeface="Microsoft JhengHei" panose="020B0604030504040204" pitchFamily="34" charset="-120"/>
              </a:rPr>
              <a:t>科法所碩二 </a:t>
            </a:r>
            <a:r>
              <a:rPr kumimoji="1" lang="zh-CN" altLang="en-US" sz="2400" b="1" dirty="0">
                <a:latin typeface="Microsoft JhengHei" panose="020B0604030504040204" pitchFamily="34" charset="-120"/>
                <a:ea typeface="Microsoft JhengHei" panose="020B0604030504040204" pitchFamily="34" charset="-120"/>
              </a:rPr>
              <a:t>陳子安</a:t>
            </a:r>
            <a:endParaRPr kumimoji="1" lang="en-US" altLang="zh-CN" sz="2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61792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2651B7-FA7D-5441-97A9-886CC2F01B92}"/>
              </a:ext>
            </a:extLst>
          </p:cNvPr>
          <p:cNvSpPr>
            <a:spLocks noGrp="1"/>
          </p:cNvSpPr>
          <p:nvPr>
            <p:ph type="title"/>
          </p:nvPr>
        </p:nvSpPr>
        <p:spPr>
          <a:xfrm>
            <a:off x="1758950" y="2103437"/>
            <a:ext cx="7162800" cy="1325563"/>
          </a:xfrm>
        </p:spPr>
        <p:txBody>
          <a:bodyPr/>
          <a:lstStyle/>
          <a:p>
            <a:pPr algn="ctr">
              <a:lnSpc>
                <a:spcPct val="150000"/>
              </a:lnSpc>
            </a:pPr>
            <a:r>
              <a:rPr kumimoji="1" lang="zh-CN" altLang="en-US" sz="5400" b="1" dirty="0">
                <a:latin typeface="Hannotate SC" panose="03000500000000000000" pitchFamily="66" charset="-122"/>
                <a:ea typeface="Hannotate SC" panose="03000500000000000000" pitchFamily="66" charset="-122"/>
              </a:rPr>
              <a:t>你是忘記還是害怕想起</a:t>
            </a:r>
            <a:br>
              <a:rPr kumimoji="1" lang="en-US" altLang="zh-CN" sz="5400" b="1" dirty="0">
                <a:latin typeface="Hannotate SC" panose="03000500000000000000" pitchFamily="66" charset="-122"/>
                <a:ea typeface="Hannotate SC" panose="03000500000000000000" pitchFamily="66" charset="-122"/>
              </a:rPr>
            </a:br>
            <a:r>
              <a:rPr kumimoji="1" lang="zh-CN" altLang="en-US" sz="5400" b="1" dirty="0">
                <a:solidFill>
                  <a:srgbClr val="C00000"/>
                </a:solidFill>
                <a:latin typeface="Hannotate SC" panose="03000500000000000000" pitchFamily="66" charset="-122"/>
                <a:ea typeface="Hannotate SC" panose="03000500000000000000" pitchFamily="66" charset="-122"/>
              </a:rPr>
              <a:t>台大科法所</a:t>
            </a:r>
            <a:r>
              <a:rPr kumimoji="1" lang="en-US" altLang="zh-CN" sz="5400" b="1" dirty="0">
                <a:solidFill>
                  <a:srgbClr val="C00000"/>
                </a:solidFill>
                <a:latin typeface="Hannotate SC" panose="03000500000000000000" pitchFamily="66" charset="-122"/>
                <a:ea typeface="Hannotate SC" panose="03000500000000000000" pitchFamily="66" charset="-122"/>
              </a:rPr>
              <a:t>……</a:t>
            </a:r>
            <a:br>
              <a:rPr kumimoji="1" lang="en-US" altLang="zh-TW" sz="5400" b="1" dirty="0">
                <a:latin typeface="Hannotate SC" panose="03000500000000000000" pitchFamily="66" charset="-122"/>
                <a:ea typeface="Hannotate SC" panose="03000500000000000000" pitchFamily="66" charset="-122"/>
              </a:rPr>
            </a:br>
            <a:endParaRPr kumimoji="1" lang="zh-TW" altLang="en-US" sz="5400" b="1" dirty="0">
              <a:solidFill>
                <a:srgbClr val="C00000"/>
              </a:solidFill>
              <a:latin typeface="Hannotate SC" panose="03000500000000000000" pitchFamily="66" charset="-122"/>
              <a:ea typeface="Hannotate SC" panose="03000500000000000000" pitchFamily="66" charset="-122"/>
            </a:endParaRPr>
          </a:p>
        </p:txBody>
      </p:sp>
      <p:pic>
        <p:nvPicPr>
          <p:cNvPr id="8" name="圖片 7">
            <a:extLst>
              <a:ext uri="{FF2B5EF4-FFF2-40B4-BE49-F238E27FC236}">
                <a16:creationId xmlns:a16="http://schemas.microsoft.com/office/drawing/2014/main" id="{12179D32-3A01-E04E-AB4D-BF3443079296}"/>
              </a:ext>
            </a:extLst>
          </p:cNvPr>
          <p:cNvPicPr>
            <a:picLocks noChangeAspect="1"/>
          </p:cNvPicPr>
          <p:nvPr/>
        </p:nvPicPr>
        <p:blipFill>
          <a:blip r:embed="rId2">
            <a:biLevel thresh="50000"/>
            <a:extLst>
              <a:ext uri="{BEBA8EAE-BF5A-486C-A8C5-ECC9F3942E4B}">
                <a14:imgProps xmlns:a14="http://schemas.microsoft.com/office/drawing/2010/main">
                  <a14:imgLayer r:embed="rId3">
                    <a14:imgEffect>
                      <a14:backgroundRemoval t="10000" b="90000" l="10000" r="90000">
                        <a14:foregroundMark x1="48571" y1="80952" x2="48571" y2="80952"/>
                      </a14:backgroundRemoval>
                    </a14:imgEffect>
                    <a14:imgEffect>
                      <a14:artisticPaintBrush/>
                    </a14:imgEffect>
                    <a14:imgEffect>
                      <a14:colorTemperature colorTemp="5300"/>
                    </a14:imgEffect>
                  </a14:imgLayer>
                </a14:imgProps>
              </a:ext>
            </a:extLst>
          </a:blip>
          <a:stretch>
            <a:fillRect/>
          </a:stretch>
        </p:blipFill>
        <p:spPr>
          <a:xfrm rot="517128">
            <a:off x="8678429" y="2061289"/>
            <a:ext cx="2522579" cy="2735423"/>
          </a:xfrm>
          <a:prstGeom prst="rect">
            <a:avLst/>
          </a:prstGeom>
        </p:spPr>
      </p:pic>
    </p:spTree>
    <p:extLst>
      <p:ext uri="{BB962C8B-B14F-4D97-AF65-F5344CB8AC3E}">
        <p14:creationId xmlns:p14="http://schemas.microsoft.com/office/powerpoint/2010/main" val="245627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8765C4BA-937B-E544-90D4-8EF46FD00D3C}"/>
              </a:ext>
            </a:extLst>
          </p:cNvPr>
          <p:cNvSpPr/>
          <p:nvPr/>
        </p:nvSpPr>
        <p:spPr>
          <a:xfrm>
            <a:off x="670014" y="560087"/>
            <a:ext cx="3718733" cy="670120"/>
          </a:xfrm>
          <a:prstGeom prst="rect">
            <a:avLst/>
          </a:prstGeom>
        </p:spPr>
        <p:txBody>
          <a:bodyPr wrap="square">
            <a:spAutoFit/>
          </a:bodyPr>
          <a:lstStyle/>
          <a:p>
            <a:pPr>
              <a:lnSpc>
                <a:spcPct val="130000"/>
              </a:lnSpc>
            </a:pPr>
            <a:r>
              <a:rPr lang="zh-CN" altLang="en-US" sz="3200" kern="0" dirty="0">
                <a:latin typeface="Hannotate SC" panose="03000500000000000000" pitchFamily="66" charset="-122"/>
                <a:ea typeface="Hannotate SC" panose="03000500000000000000" pitchFamily="66" charset="-122"/>
              </a:rPr>
              <a:t>應修學分：</a:t>
            </a:r>
            <a:r>
              <a:rPr lang="en-US" altLang="zh-CN" sz="3200" kern="0" dirty="0">
                <a:solidFill>
                  <a:srgbClr val="C00000"/>
                </a:solidFill>
                <a:latin typeface="Hannotate SC" panose="03000500000000000000" pitchFamily="66" charset="-122"/>
                <a:ea typeface="Hannotate SC" panose="03000500000000000000" pitchFamily="66" charset="-122"/>
              </a:rPr>
              <a:t>92</a:t>
            </a:r>
            <a:r>
              <a:rPr lang="zh-CN" altLang="en-US" sz="3200" kern="0" dirty="0">
                <a:solidFill>
                  <a:srgbClr val="C00000"/>
                </a:solidFill>
                <a:latin typeface="Hannotate SC" panose="03000500000000000000" pitchFamily="66" charset="-122"/>
                <a:ea typeface="Hannotate SC" panose="03000500000000000000" pitchFamily="66" charset="-122"/>
              </a:rPr>
              <a:t>學分</a:t>
            </a:r>
            <a:endParaRPr lang="zh-TW" altLang="en-US" sz="3200" kern="0" dirty="0">
              <a:solidFill>
                <a:srgbClr val="C00000"/>
              </a:solidFill>
              <a:latin typeface="Hannotate SC" panose="03000500000000000000" pitchFamily="66" charset="-122"/>
              <a:ea typeface="Hannotate SC" panose="03000500000000000000" pitchFamily="66" charset="-122"/>
            </a:endParaRPr>
          </a:p>
        </p:txBody>
      </p:sp>
      <p:pic>
        <p:nvPicPr>
          <p:cNvPr id="4" name="圖片 3">
            <a:extLst>
              <a:ext uri="{FF2B5EF4-FFF2-40B4-BE49-F238E27FC236}">
                <a16:creationId xmlns:a16="http://schemas.microsoft.com/office/drawing/2014/main" id="{A33609DF-3FC9-714B-91BE-521A1EB669D9}"/>
              </a:ext>
            </a:extLst>
          </p:cNvPr>
          <p:cNvPicPr>
            <a:picLocks noChangeAspect="1"/>
          </p:cNvPicPr>
          <p:nvPr/>
        </p:nvPicPr>
        <p:blipFill>
          <a:blip r:embed="rId3"/>
          <a:stretch>
            <a:fillRect/>
          </a:stretch>
        </p:blipFill>
        <p:spPr>
          <a:xfrm>
            <a:off x="2529381" y="1529755"/>
            <a:ext cx="7133237" cy="5108028"/>
          </a:xfrm>
          <a:prstGeom prst="rect">
            <a:avLst/>
          </a:prstGeom>
        </p:spPr>
      </p:pic>
      <p:cxnSp>
        <p:nvCxnSpPr>
          <p:cNvPr id="11" name="直線接點 10">
            <a:extLst>
              <a:ext uri="{FF2B5EF4-FFF2-40B4-BE49-F238E27FC236}">
                <a16:creationId xmlns:a16="http://schemas.microsoft.com/office/drawing/2014/main" id="{BA2D8267-FFF4-F845-BFA3-164B9176C011}"/>
              </a:ext>
            </a:extLst>
          </p:cNvPr>
          <p:cNvCxnSpPr/>
          <p:nvPr/>
        </p:nvCxnSpPr>
        <p:spPr>
          <a:xfrm>
            <a:off x="4918841" y="2711669"/>
            <a:ext cx="2238704"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25" name="直線接點 24">
            <a:extLst>
              <a:ext uri="{FF2B5EF4-FFF2-40B4-BE49-F238E27FC236}">
                <a16:creationId xmlns:a16="http://schemas.microsoft.com/office/drawing/2014/main" id="{EA2AF125-3BC7-AA4F-ACB5-0977E47171E6}"/>
              </a:ext>
            </a:extLst>
          </p:cNvPr>
          <p:cNvCxnSpPr>
            <a:cxnSpLocks/>
          </p:cNvCxnSpPr>
          <p:nvPr/>
        </p:nvCxnSpPr>
        <p:spPr>
          <a:xfrm>
            <a:off x="3967655" y="4361793"/>
            <a:ext cx="5065986"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sp>
        <p:nvSpPr>
          <p:cNvPr id="26" name="圓角矩形圖說文字 25">
            <a:extLst>
              <a:ext uri="{FF2B5EF4-FFF2-40B4-BE49-F238E27FC236}">
                <a16:creationId xmlns:a16="http://schemas.microsoft.com/office/drawing/2014/main" id="{8A14FBC8-7525-524D-A029-3C54ECE86D31}"/>
              </a:ext>
            </a:extLst>
          </p:cNvPr>
          <p:cNvSpPr/>
          <p:nvPr/>
        </p:nvSpPr>
        <p:spPr>
          <a:xfrm>
            <a:off x="365201" y="455309"/>
            <a:ext cx="4150529" cy="879677"/>
          </a:xfrm>
          <a:prstGeom prst="wedgeRoundRectCallout">
            <a:avLst>
              <a:gd name="adj1" fmla="val -54105"/>
              <a:gd name="adj2" fmla="val 26344"/>
              <a:gd name="adj3" fmla="val 16667"/>
            </a:avLst>
          </a:prstGeom>
          <a:noFill/>
          <a:ln w="38100">
            <a:solidFill>
              <a:srgbClr val="7355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2689170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0CA261F-BA55-EE4D-9F2C-5B6AFBC7BC3A}"/>
              </a:ext>
            </a:extLst>
          </p:cNvPr>
          <p:cNvPicPr>
            <a:picLocks noChangeAspect="1"/>
          </p:cNvPicPr>
          <p:nvPr/>
        </p:nvPicPr>
        <p:blipFill>
          <a:blip r:embed="rId2"/>
          <a:stretch>
            <a:fillRect/>
          </a:stretch>
        </p:blipFill>
        <p:spPr>
          <a:xfrm>
            <a:off x="4944746" y="141890"/>
            <a:ext cx="6401542" cy="6858000"/>
          </a:xfrm>
          <a:prstGeom prst="rect">
            <a:avLst/>
          </a:prstGeom>
        </p:spPr>
      </p:pic>
      <p:sp>
        <p:nvSpPr>
          <p:cNvPr id="6" name="矩形 5">
            <a:extLst>
              <a:ext uri="{FF2B5EF4-FFF2-40B4-BE49-F238E27FC236}">
                <a16:creationId xmlns:a16="http://schemas.microsoft.com/office/drawing/2014/main" id="{8A4D237D-3EBD-4A46-811A-CC68D85C1D71}"/>
              </a:ext>
            </a:extLst>
          </p:cNvPr>
          <p:cNvSpPr/>
          <p:nvPr/>
        </p:nvSpPr>
        <p:spPr>
          <a:xfrm>
            <a:off x="845712" y="2689406"/>
            <a:ext cx="3467616" cy="1479187"/>
          </a:xfrm>
          <a:prstGeom prst="rect">
            <a:avLst/>
          </a:prstGeom>
        </p:spPr>
        <p:txBody>
          <a:bodyPr wrap="non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系所表定的</a:t>
            </a:r>
            <a:endParaRPr lang="en-US" altLang="zh-TW" sz="3200" b="1" kern="0" dirty="0">
              <a:latin typeface="Microsoft JhengHei" panose="020B0604030504040204" pitchFamily="34" charset="-120"/>
              <a:ea typeface="Microsoft JhengHei" panose="020B0604030504040204" pitchFamily="34" charset="-120"/>
            </a:endParaRPr>
          </a:p>
          <a:p>
            <a:pPr algn="ctr">
              <a:lnSpc>
                <a:spcPct val="150000"/>
              </a:lnSpc>
            </a:pPr>
            <a:r>
              <a:rPr lang="zh-TW" altLang="en-US" sz="3200" b="1" kern="0" dirty="0">
                <a:solidFill>
                  <a:srgbClr val="C00000"/>
                </a:solidFill>
                <a:latin typeface="Microsoft JhengHei" panose="020B0604030504040204" pitchFamily="34" charset="-120"/>
                <a:ea typeface="Microsoft JhengHei" panose="020B0604030504040204" pitchFamily="34" charset="-120"/>
              </a:rPr>
              <a:t>建議</a:t>
            </a:r>
            <a:r>
              <a:rPr lang="zh-TW" altLang="en-US" sz="3200" b="1" kern="0" dirty="0">
                <a:latin typeface="Microsoft JhengHei" panose="020B0604030504040204" pitchFamily="34" charset="-120"/>
                <a:ea typeface="Microsoft JhengHei" panose="020B0604030504040204" pitchFamily="34" charset="-120"/>
              </a:rPr>
              <a:t>學期修習學分</a:t>
            </a:r>
          </a:p>
        </p:txBody>
      </p:sp>
    </p:spTree>
    <p:extLst>
      <p:ext uri="{BB962C8B-B14F-4D97-AF65-F5344CB8AC3E}">
        <p14:creationId xmlns:p14="http://schemas.microsoft.com/office/powerpoint/2010/main" val="411247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8A4D237D-3EBD-4A46-811A-CC68D85C1D71}"/>
              </a:ext>
            </a:extLst>
          </p:cNvPr>
          <p:cNvSpPr/>
          <p:nvPr/>
        </p:nvSpPr>
        <p:spPr>
          <a:xfrm>
            <a:off x="635274" y="151158"/>
            <a:ext cx="1826141" cy="740524"/>
          </a:xfrm>
          <a:prstGeom prst="rect">
            <a:avLst/>
          </a:prstGeom>
        </p:spPr>
        <p:txBody>
          <a:bodyPr wrap="non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修課心得</a:t>
            </a:r>
          </a:p>
        </p:txBody>
      </p:sp>
      <p:cxnSp>
        <p:nvCxnSpPr>
          <p:cNvPr id="4" name="直線接點 3">
            <a:extLst>
              <a:ext uri="{FF2B5EF4-FFF2-40B4-BE49-F238E27FC236}">
                <a16:creationId xmlns:a16="http://schemas.microsoft.com/office/drawing/2014/main" id="{AD9CD9DB-A75B-4B4E-B1F3-60522F2905B1}"/>
              </a:ext>
            </a:extLst>
          </p:cNvPr>
          <p:cNvCxnSpPr/>
          <p:nvPr/>
        </p:nvCxnSpPr>
        <p:spPr>
          <a:xfrm>
            <a:off x="363980" y="938980"/>
            <a:ext cx="2400262" cy="0"/>
          </a:xfrm>
          <a:prstGeom prst="line">
            <a:avLst/>
          </a:prstGeom>
          <a:ln w="92075">
            <a:solidFill>
              <a:srgbClr val="DAC9AA"/>
            </a:solidFill>
            <a:prstDash val="dash"/>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3BA374BF-5E4E-8947-989A-A4CA71B96806}"/>
              </a:ext>
            </a:extLst>
          </p:cNvPr>
          <p:cNvSpPr/>
          <p:nvPr/>
        </p:nvSpPr>
        <p:spPr>
          <a:xfrm rot="378084">
            <a:off x="1601946" y="1866035"/>
            <a:ext cx="707245"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6000" b="1" dirty="0">
                <a:ln/>
                <a:solidFill>
                  <a:schemeClr val="accent3"/>
                </a:solidFill>
                <a:latin typeface="Hannotate SC" panose="03000500000000000000" pitchFamily="66" charset="-122"/>
                <a:ea typeface="Hannotate SC" panose="03000500000000000000" pitchFamily="66" charset="-122"/>
              </a:rPr>
              <a:t>1</a:t>
            </a:r>
            <a:endParaRPr lang="zh-TW" altLang="en-US" sz="6000" b="1" dirty="0">
              <a:ln/>
              <a:solidFill>
                <a:schemeClr val="accent3"/>
              </a:solidFill>
              <a:latin typeface="Hannotate SC" panose="03000500000000000000" pitchFamily="66" charset="-122"/>
              <a:ea typeface="Hannotate SC" panose="03000500000000000000" pitchFamily="66" charset="-122"/>
            </a:endParaRPr>
          </a:p>
        </p:txBody>
      </p:sp>
      <p:sp>
        <p:nvSpPr>
          <p:cNvPr id="2" name="文字方塊 1">
            <a:extLst>
              <a:ext uri="{FF2B5EF4-FFF2-40B4-BE49-F238E27FC236}">
                <a16:creationId xmlns:a16="http://schemas.microsoft.com/office/drawing/2014/main" id="{3545DEF1-C856-0C45-92A0-03EC20890BB0}"/>
              </a:ext>
            </a:extLst>
          </p:cNvPr>
          <p:cNvSpPr txBox="1"/>
          <p:nvPr/>
        </p:nvSpPr>
        <p:spPr>
          <a:xfrm>
            <a:off x="2601310" y="2081478"/>
            <a:ext cx="2236510" cy="584775"/>
          </a:xfrm>
          <a:prstGeom prst="rect">
            <a:avLst/>
          </a:prstGeom>
          <a:noFill/>
        </p:spPr>
        <p:txBody>
          <a:bodyPr wrap="none" rtlCol="0">
            <a:spAutoFit/>
          </a:bodyPr>
          <a:lstStyle/>
          <a:p>
            <a:r>
              <a:rPr kumimoji="1" lang="zh-TW" altLang="en-US" sz="3200" b="1" dirty="0">
                <a:solidFill>
                  <a:srgbClr val="C00000"/>
                </a:solidFill>
                <a:latin typeface="Microsoft JhengHei" panose="020B0604030504040204" pitchFamily="34" charset="-120"/>
                <a:ea typeface="Microsoft JhengHei" panose="020B0604030504040204" pitchFamily="34" charset="-120"/>
              </a:rPr>
              <a:t>科目大亂鬥</a:t>
            </a:r>
          </a:p>
        </p:txBody>
      </p:sp>
      <p:sp>
        <p:nvSpPr>
          <p:cNvPr id="8" name="矩形 7">
            <a:extLst>
              <a:ext uri="{FF2B5EF4-FFF2-40B4-BE49-F238E27FC236}">
                <a16:creationId xmlns:a16="http://schemas.microsoft.com/office/drawing/2014/main" id="{66B356DF-D490-8049-A4C1-73F2073C98D0}"/>
              </a:ext>
            </a:extLst>
          </p:cNvPr>
          <p:cNvSpPr/>
          <p:nvPr/>
        </p:nvSpPr>
        <p:spPr>
          <a:xfrm rot="208658">
            <a:off x="6722561" y="1841971"/>
            <a:ext cx="1263243"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6000" b="1" dirty="0">
                <a:ln/>
                <a:solidFill>
                  <a:schemeClr val="accent3"/>
                </a:solidFill>
                <a:latin typeface="Hannotate SC" panose="03000500000000000000" pitchFamily="66" charset="-122"/>
                <a:ea typeface="Hannotate SC" panose="03000500000000000000" pitchFamily="66" charset="-122"/>
              </a:rPr>
              <a:t>2</a:t>
            </a:r>
            <a:endParaRPr lang="zh-TW" altLang="en-US" sz="6000" b="1" dirty="0">
              <a:ln/>
              <a:solidFill>
                <a:schemeClr val="accent3"/>
              </a:solidFill>
              <a:latin typeface="Hannotate SC" panose="03000500000000000000" pitchFamily="66" charset="-122"/>
              <a:ea typeface="Hannotate SC" panose="03000500000000000000" pitchFamily="66" charset="-122"/>
            </a:endParaRPr>
          </a:p>
        </p:txBody>
      </p:sp>
      <p:sp>
        <p:nvSpPr>
          <p:cNvPr id="9" name="文字方塊 8">
            <a:extLst>
              <a:ext uri="{FF2B5EF4-FFF2-40B4-BE49-F238E27FC236}">
                <a16:creationId xmlns:a16="http://schemas.microsoft.com/office/drawing/2014/main" id="{19873D66-0D82-714D-A03B-88A1A459932A}"/>
              </a:ext>
            </a:extLst>
          </p:cNvPr>
          <p:cNvSpPr txBox="1"/>
          <p:nvPr/>
        </p:nvSpPr>
        <p:spPr>
          <a:xfrm>
            <a:off x="8155340" y="2057414"/>
            <a:ext cx="1005403" cy="584775"/>
          </a:xfrm>
          <a:prstGeom prst="rect">
            <a:avLst/>
          </a:prstGeom>
          <a:noFill/>
        </p:spPr>
        <p:txBody>
          <a:bodyPr wrap="none" rtlCol="0">
            <a:spAutoFit/>
          </a:bodyPr>
          <a:lstStyle/>
          <a:p>
            <a:r>
              <a:rPr kumimoji="1" lang="zh-TW" altLang="en-US" sz="3200" b="1" dirty="0">
                <a:solidFill>
                  <a:srgbClr val="C00000"/>
                </a:solidFill>
                <a:latin typeface="Microsoft JhengHei" panose="020B0604030504040204" pitchFamily="34" charset="-120"/>
                <a:ea typeface="Microsoft JhengHei" panose="020B0604030504040204" pitchFamily="34" charset="-120"/>
              </a:rPr>
              <a:t>效率</a:t>
            </a:r>
          </a:p>
        </p:txBody>
      </p:sp>
      <p:sp>
        <p:nvSpPr>
          <p:cNvPr id="3" name="文字方塊 2">
            <a:extLst>
              <a:ext uri="{FF2B5EF4-FFF2-40B4-BE49-F238E27FC236}">
                <a16:creationId xmlns:a16="http://schemas.microsoft.com/office/drawing/2014/main" id="{F8495EFD-72F1-1B4F-8AEC-E8ACB6B09560}"/>
              </a:ext>
            </a:extLst>
          </p:cNvPr>
          <p:cNvSpPr txBox="1"/>
          <p:nvPr/>
        </p:nvSpPr>
        <p:spPr>
          <a:xfrm>
            <a:off x="1152997" y="3250529"/>
            <a:ext cx="5133135" cy="1882438"/>
          </a:xfrm>
          <a:prstGeom prst="rect">
            <a:avLst/>
          </a:prstGeom>
          <a:noFill/>
        </p:spPr>
        <p:txBody>
          <a:bodyPr wrap="none" rtlCol="0">
            <a:spAutoFit/>
          </a:bodyPr>
          <a:lstStyle/>
          <a:p>
            <a:pPr algn="ctr">
              <a:lnSpc>
                <a:spcPct val="150000"/>
              </a:lnSpc>
            </a:pPr>
            <a:r>
              <a:rPr lang="zh-TW" altLang="en-US" sz="2000" dirty="0">
                <a:latin typeface="Microsoft JhengHei" panose="020B0604030504040204" pitchFamily="34" charset="-120"/>
                <a:ea typeface="Microsoft JhengHei" panose="020B0604030504040204" pitchFamily="34" charset="-120"/>
              </a:rPr>
              <a:t>科法所：</a:t>
            </a:r>
            <a:endParaRPr lang="en-US" altLang="zh-TW" sz="2000" dirty="0">
              <a:latin typeface="Microsoft JhengHei" panose="020B0604030504040204" pitchFamily="34" charset="-120"/>
              <a:ea typeface="Microsoft JhengHei" panose="020B0604030504040204" pitchFamily="34" charset="-120"/>
            </a:endParaRPr>
          </a:p>
          <a:p>
            <a:pPr algn="ctr">
              <a:lnSpc>
                <a:spcPct val="150000"/>
              </a:lnSpc>
            </a:pPr>
            <a:r>
              <a:rPr lang="zh-TW" altLang="en-US" sz="2000" dirty="0">
                <a:latin typeface="Microsoft JhengHei" panose="020B0604030504040204" pitchFamily="34" charset="-120"/>
                <a:ea typeface="Microsoft JhengHei" panose="020B0604030504040204" pitchFamily="34" charset="-120"/>
              </a:rPr>
              <a:t>碩一</a:t>
            </a:r>
            <a:r>
              <a:rPr lang="en-US" altLang="zh-TW" sz="2000" dirty="0">
                <a:latin typeface="Microsoft JhengHei" panose="020B0604030504040204" pitchFamily="34" charset="-120"/>
                <a:ea typeface="Microsoft JhengHei" panose="020B0604030504040204" pitchFamily="34" charset="-120"/>
              </a:rPr>
              <a:t>-</a:t>
            </a:r>
            <a:r>
              <a:rPr lang="zh-TW" altLang="en-US" sz="2000" dirty="0">
                <a:latin typeface="Microsoft JhengHei" panose="020B0604030504040204" pitchFamily="34" charset="-120"/>
                <a:ea typeface="Microsoft JhengHei" panose="020B0604030504040204" pitchFamily="34" charset="-120"/>
              </a:rPr>
              <a:t>民總債總債各物權、碩</a:t>
            </a:r>
            <a:r>
              <a:rPr lang="zh-CN" altLang="en-US" sz="2000" dirty="0">
                <a:latin typeface="Microsoft JhengHei" panose="020B0604030504040204" pitchFamily="34" charset="-120"/>
                <a:ea typeface="Microsoft JhengHei" panose="020B0604030504040204" pitchFamily="34" charset="-120"/>
              </a:rPr>
              <a:t>二</a:t>
            </a:r>
            <a:r>
              <a:rPr lang="en-US" altLang="zh-CN" sz="2000" dirty="0">
                <a:latin typeface="Microsoft JhengHei" panose="020B0604030504040204" pitchFamily="34" charset="-120"/>
                <a:ea typeface="Microsoft JhengHei" panose="020B0604030504040204" pitchFamily="34" charset="-120"/>
              </a:rPr>
              <a:t>-</a:t>
            </a:r>
            <a:r>
              <a:rPr lang="zh-TW" altLang="en-US" sz="2000" dirty="0">
                <a:latin typeface="Microsoft JhengHei" panose="020B0604030504040204" pitchFamily="34" charset="-120"/>
                <a:ea typeface="Microsoft JhengHei" panose="020B0604030504040204" pitchFamily="34" charset="-120"/>
              </a:rPr>
              <a:t>民訴</a:t>
            </a:r>
            <a:endParaRPr lang="en-US" altLang="zh-TW" sz="2000" dirty="0">
              <a:latin typeface="Microsoft JhengHei" panose="020B0604030504040204" pitchFamily="34" charset="-120"/>
              <a:ea typeface="Microsoft JhengHei" panose="020B0604030504040204" pitchFamily="34" charset="-120"/>
            </a:endParaRPr>
          </a:p>
          <a:p>
            <a:pPr algn="ctr">
              <a:lnSpc>
                <a:spcPct val="150000"/>
              </a:lnSpc>
            </a:pPr>
            <a:r>
              <a:rPr kumimoji="1" lang="zh-TW" altLang="en-US" sz="2000" dirty="0">
                <a:latin typeface="Microsoft JhengHei" panose="020B0604030504040204" pitchFamily="34" charset="-120"/>
                <a:ea typeface="Microsoft JhengHei" panose="020B0604030504040204" pitchFamily="34" charset="-120"/>
              </a:rPr>
              <a:t>法律系：</a:t>
            </a:r>
            <a:endParaRPr kumimoji="1" lang="en-US" altLang="zh-TW" sz="2000" dirty="0">
              <a:latin typeface="Microsoft JhengHei" panose="020B0604030504040204" pitchFamily="34" charset="-120"/>
              <a:ea typeface="Microsoft JhengHei" panose="020B0604030504040204" pitchFamily="34" charset="-120"/>
            </a:endParaRPr>
          </a:p>
          <a:p>
            <a:pPr algn="ctr">
              <a:lnSpc>
                <a:spcPct val="150000"/>
              </a:lnSpc>
            </a:pPr>
            <a:r>
              <a:rPr lang="zh-TW" altLang="en-US" sz="2000" dirty="0">
                <a:latin typeface="Microsoft JhengHei" panose="020B0604030504040204" pitchFamily="34" charset="-120"/>
                <a:ea typeface="Microsoft JhengHei" panose="020B0604030504040204" pitchFamily="34" charset="-120"/>
              </a:rPr>
              <a:t>大一</a:t>
            </a:r>
            <a:r>
              <a:rPr lang="en-US" altLang="zh-TW" sz="2000" dirty="0">
                <a:latin typeface="Microsoft JhengHei" panose="020B0604030504040204" pitchFamily="34" charset="-120"/>
                <a:ea typeface="Microsoft JhengHei" panose="020B0604030504040204" pitchFamily="34" charset="-120"/>
              </a:rPr>
              <a:t>-</a:t>
            </a:r>
            <a:r>
              <a:rPr lang="zh-TW" altLang="en-US" sz="2000" dirty="0">
                <a:latin typeface="Microsoft JhengHei" panose="020B0604030504040204" pitchFamily="34" charset="-120"/>
                <a:ea typeface="Microsoft JhengHei" panose="020B0604030504040204" pitchFamily="34" charset="-120"/>
              </a:rPr>
              <a:t>民總債總、大二</a:t>
            </a:r>
            <a:r>
              <a:rPr lang="en-US" altLang="zh-TW" sz="2000" dirty="0">
                <a:latin typeface="Microsoft JhengHei" panose="020B0604030504040204" pitchFamily="34" charset="-120"/>
                <a:ea typeface="Microsoft JhengHei" panose="020B0604030504040204" pitchFamily="34" charset="-120"/>
              </a:rPr>
              <a:t>-</a:t>
            </a:r>
            <a:r>
              <a:rPr lang="zh-TW" altLang="en-US" sz="2000" dirty="0">
                <a:latin typeface="Microsoft JhengHei" panose="020B0604030504040204" pitchFamily="34" charset="-120"/>
                <a:ea typeface="Microsoft JhengHei" panose="020B0604030504040204" pitchFamily="34" charset="-120"/>
              </a:rPr>
              <a:t>債各物權、大三</a:t>
            </a:r>
            <a:r>
              <a:rPr lang="en-US" altLang="zh-TW" sz="2000" dirty="0">
                <a:latin typeface="Microsoft JhengHei" panose="020B0604030504040204" pitchFamily="34" charset="-120"/>
                <a:ea typeface="Microsoft JhengHei" panose="020B0604030504040204" pitchFamily="34" charset="-120"/>
              </a:rPr>
              <a:t>-</a:t>
            </a:r>
            <a:r>
              <a:rPr lang="zh-TW" altLang="en-US" sz="2000" dirty="0">
                <a:latin typeface="Microsoft JhengHei" panose="020B0604030504040204" pitchFamily="34" charset="-120"/>
                <a:ea typeface="Microsoft JhengHei" panose="020B0604030504040204" pitchFamily="34" charset="-120"/>
              </a:rPr>
              <a:t>民訴</a:t>
            </a:r>
            <a:endParaRPr kumimoji="1" lang="zh-TW" altLang="en-US" sz="2000" dirty="0">
              <a:latin typeface="Microsoft JhengHei" panose="020B0604030504040204" pitchFamily="34" charset="-120"/>
              <a:ea typeface="Microsoft JhengHei" panose="020B0604030504040204" pitchFamily="34" charset="-120"/>
            </a:endParaRPr>
          </a:p>
        </p:txBody>
      </p:sp>
      <p:sp>
        <p:nvSpPr>
          <p:cNvPr id="10" name="矩形 9">
            <a:extLst>
              <a:ext uri="{FF2B5EF4-FFF2-40B4-BE49-F238E27FC236}">
                <a16:creationId xmlns:a16="http://schemas.microsoft.com/office/drawing/2014/main" id="{B8534474-830F-7D45-AA0C-8C95A00B85E2}"/>
              </a:ext>
            </a:extLst>
          </p:cNvPr>
          <p:cNvSpPr/>
          <p:nvPr/>
        </p:nvSpPr>
        <p:spPr>
          <a:xfrm>
            <a:off x="7354182" y="3960915"/>
            <a:ext cx="3262432" cy="461665"/>
          </a:xfrm>
          <a:prstGeom prst="rect">
            <a:avLst/>
          </a:prstGeom>
        </p:spPr>
        <p:txBody>
          <a:bodyPr wrap="none">
            <a:spAutoFit/>
          </a:bodyPr>
          <a:lstStyle/>
          <a:p>
            <a:r>
              <a:rPr lang="zh-TW" altLang="en-US" sz="2400" dirty="0">
                <a:latin typeface="Microsoft JhengHei" panose="020B0604030504040204" pitchFamily="34" charset="-120"/>
                <a:ea typeface="Microsoft JhengHei" panose="020B0604030504040204" pitchFamily="34" charset="-120"/>
              </a:rPr>
              <a:t>兩年</a:t>
            </a:r>
            <a:r>
              <a:rPr lang="zh-CN" altLang="en-US" sz="2400" dirty="0">
                <a:latin typeface="Microsoft JhengHei" panose="020B0604030504040204" pitchFamily="34" charset="-120"/>
                <a:ea typeface="Microsoft JhengHei" panose="020B0604030504040204" pitchFamily="34" charset="-120"/>
              </a:rPr>
              <a:t>取得</a:t>
            </a:r>
            <a:r>
              <a:rPr lang="zh-TW" altLang="en-US" sz="2400" dirty="0">
                <a:latin typeface="Microsoft JhengHei" panose="020B0604030504040204" pitchFamily="34" charset="-120"/>
                <a:ea typeface="Microsoft JhengHei" panose="020B0604030504040204" pitchFamily="34" charset="-120"/>
              </a:rPr>
              <a:t>國家考試資格</a:t>
            </a:r>
          </a:p>
        </p:txBody>
      </p:sp>
    </p:spTree>
    <p:extLst>
      <p:ext uri="{BB962C8B-B14F-4D97-AF65-F5344CB8AC3E}">
        <p14:creationId xmlns:p14="http://schemas.microsoft.com/office/powerpoint/2010/main" val="2190707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8A4D237D-3EBD-4A46-811A-CC68D85C1D71}"/>
              </a:ext>
            </a:extLst>
          </p:cNvPr>
          <p:cNvSpPr/>
          <p:nvPr/>
        </p:nvSpPr>
        <p:spPr>
          <a:xfrm>
            <a:off x="635274" y="151158"/>
            <a:ext cx="1826141" cy="740524"/>
          </a:xfrm>
          <a:prstGeom prst="rect">
            <a:avLst/>
          </a:prstGeom>
        </p:spPr>
        <p:txBody>
          <a:bodyPr wrap="non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修課心得</a:t>
            </a:r>
          </a:p>
        </p:txBody>
      </p:sp>
      <p:cxnSp>
        <p:nvCxnSpPr>
          <p:cNvPr id="4" name="直線接點 3">
            <a:extLst>
              <a:ext uri="{FF2B5EF4-FFF2-40B4-BE49-F238E27FC236}">
                <a16:creationId xmlns:a16="http://schemas.microsoft.com/office/drawing/2014/main" id="{AD9CD9DB-A75B-4B4E-B1F3-60522F2905B1}"/>
              </a:ext>
            </a:extLst>
          </p:cNvPr>
          <p:cNvCxnSpPr/>
          <p:nvPr/>
        </p:nvCxnSpPr>
        <p:spPr>
          <a:xfrm>
            <a:off x="363980" y="938980"/>
            <a:ext cx="2400262" cy="0"/>
          </a:xfrm>
          <a:prstGeom prst="line">
            <a:avLst/>
          </a:prstGeom>
          <a:ln w="92075">
            <a:solidFill>
              <a:srgbClr val="DAC9AA"/>
            </a:solidFill>
            <a:prstDash val="dash"/>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3BA374BF-5E4E-8947-989A-A4CA71B96806}"/>
              </a:ext>
            </a:extLst>
          </p:cNvPr>
          <p:cNvSpPr/>
          <p:nvPr/>
        </p:nvSpPr>
        <p:spPr>
          <a:xfrm rot="378084">
            <a:off x="1625990" y="1866035"/>
            <a:ext cx="6591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6000" b="1" dirty="0">
                <a:ln/>
                <a:solidFill>
                  <a:schemeClr val="accent3"/>
                </a:solidFill>
                <a:latin typeface="Hannotate SC" panose="03000500000000000000" pitchFamily="66" charset="-122"/>
                <a:ea typeface="Hannotate SC" panose="03000500000000000000" pitchFamily="66" charset="-122"/>
              </a:rPr>
              <a:t>3</a:t>
            </a:r>
            <a:endParaRPr lang="zh-TW" altLang="en-US" sz="6000" b="1" dirty="0">
              <a:ln/>
              <a:solidFill>
                <a:schemeClr val="accent3"/>
              </a:solidFill>
              <a:latin typeface="Hannotate SC" panose="03000500000000000000" pitchFamily="66" charset="-122"/>
              <a:ea typeface="Hannotate SC" panose="03000500000000000000" pitchFamily="66" charset="-122"/>
            </a:endParaRPr>
          </a:p>
        </p:txBody>
      </p:sp>
      <p:sp>
        <p:nvSpPr>
          <p:cNvPr id="2" name="文字方塊 1">
            <a:extLst>
              <a:ext uri="{FF2B5EF4-FFF2-40B4-BE49-F238E27FC236}">
                <a16:creationId xmlns:a16="http://schemas.microsoft.com/office/drawing/2014/main" id="{3545DEF1-C856-0C45-92A0-03EC20890BB0}"/>
              </a:ext>
            </a:extLst>
          </p:cNvPr>
          <p:cNvSpPr txBox="1"/>
          <p:nvPr/>
        </p:nvSpPr>
        <p:spPr>
          <a:xfrm>
            <a:off x="2601310" y="2081478"/>
            <a:ext cx="2828018" cy="584775"/>
          </a:xfrm>
          <a:prstGeom prst="rect">
            <a:avLst/>
          </a:prstGeom>
          <a:noFill/>
        </p:spPr>
        <p:txBody>
          <a:bodyPr wrap="none" rtlCol="0">
            <a:spAutoFit/>
          </a:bodyPr>
          <a:lstStyle/>
          <a:p>
            <a:r>
              <a:rPr kumimoji="1" lang="zh-CN" altLang="en-US" sz="3200" b="1" dirty="0">
                <a:solidFill>
                  <a:srgbClr val="C00000"/>
                </a:solidFill>
                <a:latin typeface="Microsoft JhengHei" panose="020B0604030504040204" pitchFamily="34" charset="-120"/>
                <a:ea typeface="Microsoft JhengHei" panose="020B0604030504040204" pitchFamily="34" charset="-120"/>
              </a:rPr>
              <a:t>時間分配</a:t>
            </a:r>
            <a:r>
              <a:rPr kumimoji="1" lang="en-US" altLang="zh-CN" sz="3200" b="1" dirty="0">
                <a:solidFill>
                  <a:srgbClr val="C00000"/>
                </a:solidFill>
                <a:latin typeface="Microsoft JhengHei" panose="020B0604030504040204" pitchFamily="34" charset="-120"/>
                <a:ea typeface="Microsoft JhengHei" panose="020B0604030504040204" pitchFamily="34" charset="-120"/>
              </a:rPr>
              <a:t>/</a:t>
            </a:r>
            <a:r>
              <a:rPr kumimoji="1" lang="zh-CN" altLang="en-US" sz="3200" b="1" dirty="0">
                <a:solidFill>
                  <a:srgbClr val="C00000"/>
                </a:solidFill>
                <a:latin typeface="Microsoft JhengHei" panose="020B0604030504040204" pitchFamily="34" charset="-120"/>
                <a:ea typeface="Microsoft JhengHei" panose="020B0604030504040204" pitchFamily="34" charset="-120"/>
              </a:rPr>
              <a:t>取捨</a:t>
            </a:r>
            <a:endParaRPr kumimoji="1" lang="zh-TW" altLang="en-US" sz="3200" b="1" dirty="0">
              <a:solidFill>
                <a:srgbClr val="C00000"/>
              </a:solidFill>
              <a:latin typeface="Microsoft JhengHei" panose="020B0604030504040204" pitchFamily="34" charset="-120"/>
              <a:ea typeface="Microsoft JhengHei" panose="020B0604030504040204" pitchFamily="34" charset="-120"/>
            </a:endParaRPr>
          </a:p>
        </p:txBody>
      </p:sp>
      <p:sp>
        <p:nvSpPr>
          <p:cNvPr id="8" name="矩形 7">
            <a:extLst>
              <a:ext uri="{FF2B5EF4-FFF2-40B4-BE49-F238E27FC236}">
                <a16:creationId xmlns:a16="http://schemas.microsoft.com/office/drawing/2014/main" id="{66B356DF-D490-8049-A4C1-73F2073C98D0}"/>
              </a:ext>
            </a:extLst>
          </p:cNvPr>
          <p:cNvSpPr/>
          <p:nvPr/>
        </p:nvSpPr>
        <p:spPr>
          <a:xfrm rot="208658">
            <a:off x="6722561" y="1841971"/>
            <a:ext cx="1263243"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TW" sz="6000" b="1" dirty="0">
                <a:ln/>
                <a:solidFill>
                  <a:schemeClr val="accent3"/>
                </a:solidFill>
                <a:latin typeface="Hannotate SC" panose="03000500000000000000" pitchFamily="66" charset="-122"/>
                <a:ea typeface="Hannotate SC" panose="03000500000000000000" pitchFamily="66" charset="-122"/>
              </a:rPr>
              <a:t>4</a:t>
            </a:r>
            <a:endParaRPr lang="zh-TW" altLang="en-US" sz="6000" b="1" dirty="0">
              <a:ln/>
              <a:solidFill>
                <a:schemeClr val="accent3"/>
              </a:solidFill>
              <a:latin typeface="Hannotate SC" panose="03000500000000000000" pitchFamily="66" charset="-122"/>
              <a:ea typeface="Hannotate SC" panose="03000500000000000000" pitchFamily="66" charset="-122"/>
            </a:endParaRPr>
          </a:p>
        </p:txBody>
      </p:sp>
      <p:sp>
        <p:nvSpPr>
          <p:cNvPr id="9" name="文字方塊 8">
            <a:extLst>
              <a:ext uri="{FF2B5EF4-FFF2-40B4-BE49-F238E27FC236}">
                <a16:creationId xmlns:a16="http://schemas.microsoft.com/office/drawing/2014/main" id="{19873D66-0D82-714D-A03B-88A1A459932A}"/>
              </a:ext>
            </a:extLst>
          </p:cNvPr>
          <p:cNvSpPr txBox="1"/>
          <p:nvPr/>
        </p:nvSpPr>
        <p:spPr>
          <a:xfrm>
            <a:off x="8155340" y="2057414"/>
            <a:ext cx="1826141" cy="584775"/>
          </a:xfrm>
          <a:prstGeom prst="rect">
            <a:avLst/>
          </a:prstGeom>
          <a:noFill/>
        </p:spPr>
        <p:txBody>
          <a:bodyPr wrap="none" rtlCol="0">
            <a:spAutoFit/>
          </a:bodyPr>
          <a:lstStyle/>
          <a:p>
            <a:r>
              <a:rPr kumimoji="1" lang="zh-TW" altLang="en-US" sz="3200" b="1" dirty="0">
                <a:solidFill>
                  <a:srgbClr val="C00000"/>
                </a:solidFill>
                <a:latin typeface="Microsoft JhengHei" panose="020B0604030504040204" pitchFamily="34" charset="-120"/>
                <a:ea typeface="Microsoft JhengHei" panose="020B0604030504040204" pitchFamily="34" charset="-120"/>
              </a:rPr>
              <a:t>心情調適</a:t>
            </a:r>
          </a:p>
        </p:txBody>
      </p:sp>
      <p:sp>
        <p:nvSpPr>
          <p:cNvPr id="3" name="文字方塊 2">
            <a:extLst>
              <a:ext uri="{FF2B5EF4-FFF2-40B4-BE49-F238E27FC236}">
                <a16:creationId xmlns:a16="http://schemas.microsoft.com/office/drawing/2014/main" id="{F8495EFD-72F1-1B4F-8AEC-E8ACB6B09560}"/>
              </a:ext>
            </a:extLst>
          </p:cNvPr>
          <p:cNvSpPr txBox="1"/>
          <p:nvPr/>
        </p:nvSpPr>
        <p:spPr>
          <a:xfrm>
            <a:off x="2601310" y="3348504"/>
            <a:ext cx="2646878" cy="2240485"/>
          </a:xfrm>
          <a:prstGeom prst="rect">
            <a:avLst/>
          </a:prstGeom>
          <a:noFill/>
        </p:spPr>
        <p:txBody>
          <a:bodyPr wrap="none" rtlCol="0">
            <a:spAutoFit/>
          </a:bodyPr>
          <a:lstStyle/>
          <a:p>
            <a:pPr algn="ctr">
              <a:lnSpc>
                <a:spcPct val="150000"/>
              </a:lnSpc>
            </a:pPr>
            <a:r>
              <a:rPr kumimoji="1" lang="zh-CN" altLang="en-US" sz="2400" dirty="0">
                <a:latin typeface="Microsoft JhengHei" panose="020B0604030504040204" pitchFamily="34" charset="-120"/>
                <a:ea typeface="Microsoft JhengHei" panose="020B0604030504040204" pitchFamily="34" charset="-120"/>
              </a:rPr>
              <a:t>預計幾年畢業？</a:t>
            </a:r>
            <a:endParaRPr kumimoji="1" lang="en-US" altLang="zh-CN" sz="2400" dirty="0">
              <a:latin typeface="Microsoft JhengHei" panose="020B0604030504040204" pitchFamily="34" charset="-120"/>
              <a:ea typeface="Microsoft JhengHei" panose="020B0604030504040204" pitchFamily="34" charset="-120"/>
            </a:endParaRPr>
          </a:p>
          <a:p>
            <a:pPr algn="ctr">
              <a:lnSpc>
                <a:spcPct val="150000"/>
              </a:lnSpc>
            </a:pPr>
            <a:r>
              <a:rPr kumimoji="1" lang="zh-CN" altLang="en-US" sz="2400" dirty="0">
                <a:latin typeface="Microsoft JhengHei" panose="020B0604030504040204" pitchFamily="34" charset="-120"/>
                <a:ea typeface="Microsoft JhengHei" panose="020B0604030504040204" pitchFamily="34" charset="-120"/>
              </a:rPr>
              <a:t>想修外系所的課？</a:t>
            </a:r>
            <a:endParaRPr kumimoji="1" lang="en-US" altLang="zh-CN" sz="2400" dirty="0">
              <a:latin typeface="Microsoft JhengHei" panose="020B0604030504040204" pitchFamily="34" charset="-120"/>
              <a:ea typeface="Microsoft JhengHei" panose="020B0604030504040204" pitchFamily="34" charset="-120"/>
            </a:endParaRPr>
          </a:p>
          <a:p>
            <a:pPr algn="ctr">
              <a:lnSpc>
                <a:spcPct val="150000"/>
              </a:lnSpc>
            </a:pPr>
            <a:r>
              <a:rPr kumimoji="1" lang="zh-CN" altLang="en-US" sz="2400" dirty="0">
                <a:latin typeface="Microsoft JhengHei" panose="020B0604030504040204" pitchFamily="34" charset="-120"/>
                <a:ea typeface="Microsoft JhengHei" panose="020B0604030504040204" pitchFamily="34" charset="-120"/>
              </a:rPr>
              <a:t>準備國考？</a:t>
            </a:r>
            <a:endParaRPr kumimoji="1" lang="en-US" altLang="zh-CN" sz="2400" dirty="0">
              <a:latin typeface="Microsoft JhengHei" panose="020B0604030504040204" pitchFamily="34" charset="-120"/>
              <a:ea typeface="Microsoft JhengHei" panose="020B0604030504040204" pitchFamily="34" charset="-120"/>
            </a:endParaRPr>
          </a:p>
          <a:p>
            <a:pPr algn="ctr">
              <a:lnSpc>
                <a:spcPct val="150000"/>
              </a:lnSpc>
            </a:pPr>
            <a:r>
              <a:rPr kumimoji="1" lang="zh-TW" altLang="en-US" sz="2400" dirty="0">
                <a:latin typeface="Microsoft JhengHei" panose="020B0604030504040204" pitchFamily="34" charset="-120"/>
                <a:ea typeface="Microsoft JhengHei" panose="020B0604030504040204" pitchFamily="34" charset="-120"/>
              </a:rPr>
              <a:t>寫論文？</a:t>
            </a:r>
          </a:p>
        </p:txBody>
      </p:sp>
      <p:pic>
        <p:nvPicPr>
          <p:cNvPr id="11" name="圖片 10">
            <a:extLst>
              <a:ext uri="{FF2B5EF4-FFF2-40B4-BE49-F238E27FC236}">
                <a16:creationId xmlns:a16="http://schemas.microsoft.com/office/drawing/2014/main" id="{2F10F2B4-B4C2-9E46-8C78-193F57596252}"/>
              </a:ext>
            </a:extLst>
          </p:cNvPr>
          <p:cNvPicPr>
            <a:picLocks noChangeAspect="1"/>
          </p:cNvPicPr>
          <p:nvPr/>
        </p:nvPicPr>
        <p:blipFill>
          <a:blip r:embed="rId2"/>
          <a:stretch>
            <a:fillRect/>
          </a:stretch>
        </p:blipFill>
        <p:spPr>
          <a:xfrm>
            <a:off x="6692919" y="3041294"/>
            <a:ext cx="4750286" cy="3052668"/>
          </a:xfrm>
          <a:prstGeom prst="rect">
            <a:avLst/>
          </a:prstGeom>
        </p:spPr>
      </p:pic>
      <p:sp>
        <p:nvSpPr>
          <p:cNvPr id="13" name="禁止標誌 12">
            <a:extLst>
              <a:ext uri="{FF2B5EF4-FFF2-40B4-BE49-F238E27FC236}">
                <a16:creationId xmlns:a16="http://schemas.microsoft.com/office/drawing/2014/main" id="{1A2556AD-C82F-6443-8FE8-9B85FD235636}"/>
              </a:ext>
            </a:extLst>
          </p:cNvPr>
          <p:cNvSpPr/>
          <p:nvPr/>
        </p:nvSpPr>
        <p:spPr>
          <a:xfrm>
            <a:off x="8015446" y="3474208"/>
            <a:ext cx="2186839" cy="2186839"/>
          </a:xfrm>
          <a:prstGeom prst="noSmoking">
            <a:avLst/>
          </a:prstGeom>
          <a:solidFill>
            <a:srgbClr val="FF7E79">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solidFill>
                <a:srgbClr val="C00000"/>
              </a:solidFill>
            </a:endParaRPr>
          </a:p>
        </p:txBody>
      </p:sp>
    </p:spTree>
    <p:extLst>
      <p:ext uri="{BB962C8B-B14F-4D97-AF65-F5344CB8AC3E}">
        <p14:creationId xmlns:p14="http://schemas.microsoft.com/office/powerpoint/2010/main" val="337693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接點 23">
            <a:extLst>
              <a:ext uri="{FF2B5EF4-FFF2-40B4-BE49-F238E27FC236}">
                <a16:creationId xmlns:a16="http://schemas.microsoft.com/office/drawing/2014/main" id="{4FE29C06-69D9-F045-8EE8-34AD37B92FCB}"/>
              </a:ext>
            </a:extLst>
          </p:cNvPr>
          <p:cNvCxnSpPr/>
          <p:nvPr/>
        </p:nvCxnSpPr>
        <p:spPr>
          <a:xfrm>
            <a:off x="4841387" y="1033234"/>
            <a:ext cx="2400262" cy="0"/>
          </a:xfrm>
          <a:prstGeom prst="line">
            <a:avLst/>
          </a:prstGeom>
          <a:ln w="92075">
            <a:solidFill>
              <a:srgbClr val="DAC9AA"/>
            </a:solidFill>
            <a:prstDash val="dash"/>
          </a:ln>
        </p:spPr>
        <p:style>
          <a:lnRef idx="1">
            <a:schemeClr val="accent1"/>
          </a:lnRef>
          <a:fillRef idx="0">
            <a:schemeClr val="accent1"/>
          </a:fillRef>
          <a:effectRef idx="0">
            <a:schemeClr val="accent1"/>
          </a:effectRef>
          <a:fontRef idx="minor">
            <a:schemeClr val="tx1"/>
          </a:fontRef>
        </p:style>
      </p:cxnSp>
      <p:sp>
        <p:nvSpPr>
          <p:cNvPr id="27" name="標題 1">
            <a:extLst>
              <a:ext uri="{FF2B5EF4-FFF2-40B4-BE49-F238E27FC236}">
                <a16:creationId xmlns:a16="http://schemas.microsoft.com/office/drawing/2014/main" id="{2BD5DFD7-1A54-F348-9A28-246A4C96C1C5}"/>
              </a:ext>
            </a:extLst>
          </p:cNvPr>
          <p:cNvSpPr>
            <a:spLocks noGrp="1"/>
          </p:cNvSpPr>
          <p:nvPr>
            <p:ph type="title"/>
          </p:nvPr>
        </p:nvSpPr>
        <p:spPr>
          <a:xfrm>
            <a:off x="766763" y="297699"/>
            <a:ext cx="10515600" cy="1325563"/>
          </a:xfrm>
        </p:spPr>
        <p:txBody>
          <a:bodyPr/>
          <a:lstStyle/>
          <a:p>
            <a:pPr algn="ctr"/>
            <a:r>
              <a:rPr lang="zh-CN" altLang="en-US" b="1" dirty="0">
                <a:latin typeface="Microsoft JhengHei" panose="020B0604030504040204" pitchFamily="34" charset="-120"/>
                <a:ea typeface="Microsoft JhengHei" panose="020B0604030504040204" pitchFamily="34" charset="-120"/>
                <a:cs typeface="+mn-cs"/>
              </a:rPr>
              <a:t>結論</a:t>
            </a:r>
            <a:endParaRPr lang="zh-TW" altLang="en-US" b="1" dirty="0">
              <a:latin typeface="Microsoft JhengHei" panose="020B0604030504040204" pitchFamily="34" charset="-120"/>
              <a:ea typeface="Microsoft JhengHei" panose="020B0604030504040204" pitchFamily="34" charset="-120"/>
              <a:cs typeface="+mn-cs"/>
            </a:endParaRPr>
          </a:p>
        </p:txBody>
      </p:sp>
      <p:pic>
        <p:nvPicPr>
          <p:cNvPr id="6" name="圖片 5">
            <a:extLst>
              <a:ext uri="{FF2B5EF4-FFF2-40B4-BE49-F238E27FC236}">
                <a16:creationId xmlns:a16="http://schemas.microsoft.com/office/drawing/2014/main" id="{4DE3776F-1D6F-D948-B6B4-BB037D7FECA2}"/>
              </a:ext>
            </a:extLst>
          </p:cNvPr>
          <p:cNvPicPr>
            <a:picLocks noChangeAspect="1"/>
          </p:cNvPicPr>
          <p:nvPr/>
        </p:nvPicPr>
        <p:blipFill>
          <a:blip r:embed="rId3"/>
          <a:stretch>
            <a:fillRect/>
          </a:stretch>
        </p:blipFill>
        <p:spPr>
          <a:xfrm>
            <a:off x="766763" y="1570481"/>
            <a:ext cx="879677" cy="879677"/>
          </a:xfrm>
          <a:prstGeom prst="rect">
            <a:avLst/>
          </a:prstGeom>
        </p:spPr>
      </p:pic>
      <p:sp>
        <p:nvSpPr>
          <p:cNvPr id="7" name="圓角矩形圖說文字 6">
            <a:extLst>
              <a:ext uri="{FF2B5EF4-FFF2-40B4-BE49-F238E27FC236}">
                <a16:creationId xmlns:a16="http://schemas.microsoft.com/office/drawing/2014/main" id="{AA81B239-C49D-4B48-8F40-29D2D7E063CE}"/>
              </a:ext>
            </a:extLst>
          </p:cNvPr>
          <p:cNvSpPr/>
          <p:nvPr/>
        </p:nvSpPr>
        <p:spPr>
          <a:xfrm>
            <a:off x="1756214" y="1570481"/>
            <a:ext cx="6110780" cy="879677"/>
          </a:xfrm>
          <a:prstGeom prst="wedgeRoundRectCallout">
            <a:avLst>
              <a:gd name="adj1" fmla="val -54105"/>
              <a:gd name="adj2" fmla="val 26344"/>
              <a:gd name="adj3" fmla="val 16667"/>
            </a:avLst>
          </a:prstGeom>
          <a:noFill/>
          <a:ln w="38100">
            <a:solidFill>
              <a:srgbClr val="7355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矩形 12">
            <a:extLst>
              <a:ext uri="{FF2B5EF4-FFF2-40B4-BE49-F238E27FC236}">
                <a16:creationId xmlns:a16="http://schemas.microsoft.com/office/drawing/2014/main" id="{22E0EBD3-DF08-1841-B8D3-ABCF12C87F74}"/>
              </a:ext>
            </a:extLst>
          </p:cNvPr>
          <p:cNvSpPr/>
          <p:nvPr/>
        </p:nvSpPr>
        <p:spPr>
          <a:xfrm>
            <a:off x="1422596" y="1574915"/>
            <a:ext cx="6837581" cy="740524"/>
          </a:xfrm>
          <a:prstGeom prst="rect">
            <a:avLst/>
          </a:prstGeom>
        </p:spPr>
        <p:txBody>
          <a:bodyPr wrap="squar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我準備好要來就讀台大科法所？</a:t>
            </a:r>
          </a:p>
        </p:txBody>
      </p:sp>
      <p:sp>
        <p:nvSpPr>
          <p:cNvPr id="14" name="矩形 13">
            <a:extLst>
              <a:ext uri="{FF2B5EF4-FFF2-40B4-BE49-F238E27FC236}">
                <a16:creationId xmlns:a16="http://schemas.microsoft.com/office/drawing/2014/main" id="{20715CDF-E576-974D-90D7-2884551AF715}"/>
              </a:ext>
            </a:extLst>
          </p:cNvPr>
          <p:cNvSpPr/>
          <p:nvPr/>
        </p:nvSpPr>
        <p:spPr>
          <a:xfrm>
            <a:off x="787136" y="3761153"/>
            <a:ext cx="3035476" cy="740524"/>
          </a:xfrm>
          <a:prstGeom prst="rect">
            <a:avLst/>
          </a:prstGeom>
        </p:spPr>
        <p:txBody>
          <a:bodyPr wrap="squar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工作需求？</a:t>
            </a:r>
          </a:p>
        </p:txBody>
      </p:sp>
      <p:sp>
        <p:nvSpPr>
          <p:cNvPr id="15" name="矩形 14">
            <a:extLst>
              <a:ext uri="{FF2B5EF4-FFF2-40B4-BE49-F238E27FC236}">
                <a16:creationId xmlns:a16="http://schemas.microsoft.com/office/drawing/2014/main" id="{C21C474E-BD00-5247-8866-E7D8E05FEEE2}"/>
              </a:ext>
            </a:extLst>
          </p:cNvPr>
          <p:cNvSpPr/>
          <p:nvPr/>
        </p:nvSpPr>
        <p:spPr>
          <a:xfrm>
            <a:off x="2331150" y="4842377"/>
            <a:ext cx="3035476" cy="740524"/>
          </a:xfrm>
          <a:prstGeom prst="rect">
            <a:avLst/>
          </a:prstGeom>
        </p:spPr>
        <p:txBody>
          <a:bodyPr wrap="squar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考試需求？</a:t>
            </a:r>
          </a:p>
        </p:txBody>
      </p:sp>
      <p:sp>
        <p:nvSpPr>
          <p:cNvPr id="16" name="矩形 15">
            <a:extLst>
              <a:ext uri="{FF2B5EF4-FFF2-40B4-BE49-F238E27FC236}">
                <a16:creationId xmlns:a16="http://schemas.microsoft.com/office/drawing/2014/main" id="{5ACCAF4C-96B5-0D41-AA36-C7F7B0F6D91E}"/>
              </a:ext>
            </a:extLst>
          </p:cNvPr>
          <p:cNvSpPr/>
          <p:nvPr/>
        </p:nvSpPr>
        <p:spPr>
          <a:xfrm>
            <a:off x="3293866" y="2896044"/>
            <a:ext cx="3035476" cy="740524"/>
          </a:xfrm>
          <a:prstGeom prst="rect">
            <a:avLst/>
          </a:prstGeom>
        </p:spPr>
        <p:txBody>
          <a:bodyPr wrap="squar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知識需求？</a:t>
            </a:r>
          </a:p>
        </p:txBody>
      </p:sp>
      <p:sp>
        <p:nvSpPr>
          <p:cNvPr id="17" name="矩形 16">
            <a:extLst>
              <a:ext uri="{FF2B5EF4-FFF2-40B4-BE49-F238E27FC236}">
                <a16:creationId xmlns:a16="http://schemas.microsoft.com/office/drawing/2014/main" id="{7E2855A3-B7B9-AB43-B588-A4E6AB29C9F0}"/>
              </a:ext>
            </a:extLst>
          </p:cNvPr>
          <p:cNvSpPr/>
          <p:nvPr/>
        </p:nvSpPr>
        <p:spPr>
          <a:xfrm>
            <a:off x="5333914" y="4008109"/>
            <a:ext cx="3035476" cy="740524"/>
          </a:xfrm>
          <a:prstGeom prst="rect">
            <a:avLst/>
          </a:prstGeom>
        </p:spPr>
        <p:txBody>
          <a:bodyPr wrap="squar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升學需求？</a:t>
            </a:r>
          </a:p>
        </p:txBody>
      </p:sp>
      <p:sp>
        <p:nvSpPr>
          <p:cNvPr id="18" name="矩形 17">
            <a:extLst>
              <a:ext uri="{FF2B5EF4-FFF2-40B4-BE49-F238E27FC236}">
                <a16:creationId xmlns:a16="http://schemas.microsoft.com/office/drawing/2014/main" id="{5491572C-4361-D54A-AF4C-AB2EA5F71B72}"/>
              </a:ext>
            </a:extLst>
          </p:cNvPr>
          <p:cNvSpPr/>
          <p:nvPr/>
        </p:nvSpPr>
        <p:spPr>
          <a:xfrm>
            <a:off x="7379321" y="3058738"/>
            <a:ext cx="3035476" cy="740524"/>
          </a:xfrm>
          <a:prstGeom prst="rect">
            <a:avLst/>
          </a:prstGeom>
        </p:spPr>
        <p:txBody>
          <a:bodyPr wrap="square">
            <a:spAutoFit/>
          </a:bodyPr>
          <a:lstStyle/>
          <a:p>
            <a:pPr algn="ctr">
              <a:lnSpc>
                <a:spcPct val="150000"/>
              </a:lnSpc>
            </a:pPr>
            <a:r>
              <a:rPr lang="zh-TW" altLang="en-US" sz="3200" b="1" kern="0" dirty="0">
                <a:latin typeface="Microsoft JhengHei" panose="020B0604030504040204" pitchFamily="34" charset="-120"/>
                <a:ea typeface="Microsoft JhengHei" panose="020B0604030504040204" pitchFamily="34" charset="-120"/>
              </a:rPr>
              <a:t>其他需求？</a:t>
            </a:r>
          </a:p>
        </p:txBody>
      </p:sp>
      <p:grpSp>
        <p:nvGrpSpPr>
          <p:cNvPr id="8" name="群組 7">
            <a:extLst>
              <a:ext uri="{FF2B5EF4-FFF2-40B4-BE49-F238E27FC236}">
                <a16:creationId xmlns:a16="http://schemas.microsoft.com/office/drawing/2014/main" id="{46701C6A-65AF-1F45-9663-4F150208F1C5}"/>
              </a:ext>
            </a:extLst>
          </p:cNvPr>
          <p:cNvGrpSpPr/>
          <p:nvPr/>
        </p:nvGrpSpPr>
        <p:grpSpPr>
          <a:xfrm>
            <a:off x="7662018" y="4957480"/>
            <a:ext cx="3035476" cy="1040119"/>
            <a:chOff x="7662018" y="4957480"/>
            <a:chExt cx="3035476" cy="1040119"/>
          </a:xfrm>
        </p:grpSpPr>
        <p:sp>
          <p:nvSpPr>
            <p:cNvPr id="19" name="矩形 18">
              <a:extLst>
                <a:ext uri="{FF2B5EF4-FFF2-40B4-BE49-F238E27FC236}">
                  <a16:creationId xmlns:a16="http://schemas.microsoft.com/office/drawing/2014/main" id="{9B99778C-78B5-654E-940F-4A8FC824C423}"/>
                </a:ext>
              </a:extLst>
            </p:cNvPr>
            <p:cNvSpPr/>
            <p:nvPr/>
          </p:nvSpPr>
          <p:spPr>
            <a:xfrm>
              <a:off x="7662018" y="4957480"/>
              <a:ext cx="3035476" cy="902555"/>
            </a:xfrm>
            <a:prstGeom prst="rect">
              <a:avLst/>
            </a:prstGeom>
          </p:spPr>
          <p:txBody>
            <a:bodyPr wrap="square">
              <a:spAutoFit/>
            </a:bodyPr>
            <a:lstStyle/>
            <a:p>
              <a:pPr algn="ctr">
                <a:lnSpc>
                  <a:spcPct val="150000"/>
                </a:lnSpc>
              </a:pPr>
              <a:r>
                <a:rPr lang="zh-TW" altLang="en-US" sz="4000" b="1" kern="0" dirty="0">
                  <a:solidFill>
                    <a:srgbClr val="C00000"/>
                  </a:solidFill>
                  <a:latin typeface="Microsoft JhengHei" panose="020B0604030504040204" pitchFamily="34" charset="-120"/>
                  <a:ea typeface="Microsoft JhengHei" panose="020B0604030504040204" pitchFamily="34" charset="-120"/>
                </a:rPr>
                <a:t>利益衡量</a:t>
              </a:r>
            </a:p>
          </p:txBody>
        </p:sp>
        <p:sp>
          <p:nvSpPr>
            <p:cNvPr id="5" name="圓角矩形 4">
              <a:extLst>
                <a:ext uri="{FF2B5EF4-FFF2-40B4-BE49-F238E27FC236}">
                  <a16:creationId xmlns:a16="http://schemas.microsoft.com/office/drawing/2014/main" id="{8EFA378C-A0E0-4A40-BB5A-AA6C0A9CECFF}"/>
                </a:ext>
              </a:extLst>
            </p:cNvPr>
            <p:cNvSpPr/>
            <p:nvPr/>
          </p:nvSpPr>
          <p:spPr>
            <a:xfrm>
              <a:off x="7998394" y="5095045"/>
              <a:ext cx="2391082" cy="90255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116176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907A2984-4CC7-244A-8AB5-0B88E7DF5EF4}"/>
              </a:ext>
            </a:extLst>
          </p:cNvPr>
          <p:cNvCxnSpPr>
            <a:cxnSpLocks/>
          </p:cNvCxnSpPr>
          <p:nvPr/>
        </p:nvCxnSpPr>
        <p:spPr>
          <a:xfrm>
            <a:off x="9181537" y="2059971"/>
            <a:ext cx="0" cy="2884796"/>
          </a:xfrm>
          <a:prstGeom prst="line">
            <a:avLst/>
          </a:prstGeom>
          <a:ln w="57150">
            <a:solidFill>
              <a:srgbClr val="A6855D"/>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499ABA26-4391-BD42-B1CC-A5A9FC026828}"/>
              </a:ext>
            </a:extLst>
          </p:cNvPr>
          <p:cNvSpPr/>
          <p:nvPr/>
        </p:nvSpPr>
        <p:spPr>
          <a:xfrm>
            <a:off x="1575558" y="2005460"/>
            <a:ext cx="8123581" cy="2502223"/>
          </a:xfrm>
          <a:prstGeom prst="rect">
            <a:avLst/>
          </a:prstGeom>
        </p:spPr>
        <p:txBody>
          <a:bodyPr wrap="square">
            <a:spAutoFit/>
          </a:bodyPr>
          <a:lstStyle/>
          <a:p>
            <a:pPr algn="ctr">
              <a:lnSpc>
                <a:spcPct val="120000"/>
              </a:lnSpc>
              <a:spcBef>
                <a:spcPts val="1000"/>
              </a:spcBef>
            </a:pPr>
            <a:r>
              <a:rPr lang="zh-TW" altLang="en-US" sz="4000" b="1" dirty="0">
                <a:solidFill>
                  <a:schemeClr val="tx1">
                    <a:lumMod val="85000"/>
                    <a:lumOff val="15000"/>
                  </a:schemeClr>
                </a:solidFill>
                <a:latin typeface="Hannotate SC" panose="03000500000000000000" pitchFamily="66" charset="-122"/>
                <a:ea typeface="Hannotate SC" panose="03000500000000000000" pitchFamily="66" charset="-122"/>
              </a:rPr>
              <a:t>ＴＨＡＮＫＳ </a:t>
            </a:r>
            <a:endParaRPr lang="en-US" altLang="zh-TW" sz="4000" b="1" dirty="0">
              <a:solidFill>
                <a:schemeClr val="tx1">
                  <a:lumMod val="85000"/>
                  <a:lumOff val="15000"/>
                </a:schemeClr>
              </a:solidFill>
              <a:latin typeface="Hannotate SC" panose="03000500000000000000" pitchFamily="66" charset="-122"/>
              <a:ea typeface="Hannotate SC" panose="03000500000000000000" pitchFamily="66" charset="-122"/>
            </a:endParaRPr>
          </a:p>
          <a:p>
            <a:pPr algn="ctr">
              <a:lnSpc>
                <a:spcPct val="120000"/>
              </a:lnSpc>
              <a:spcBef>
                <a:spcPts val="1000"/>
              </a:spcBef>
            </a:pPr>
            <a:r>
              <a:rPr lang="zh-TW" altLang="en-US" sz="4000" b="1" dirty="0">
                <a:solidFill>
                  <a:schemeClr val="tx1">
                    <a:lumMod val="85000"/>
                    <a:lumOff val="15000"/>
                  </a:schemeClr>
                </a:solidFill>
                <a:latin typeface="Hannotate SC" panose="03000500000000000000" pitchFamily="66" charset="-122"/>
                <a:ea typeface="Hannotate SC" panose="03000500000000000000" pitchFamily="66" charset="-122"/>
              </a:rPr>
              <a:t>ＦＯＲ ＹＯＵＲ</a:t>
            </a:r>
            <a:endParaRPr lang="en-US" altLang="zh-TW" sz="4000" b="1" dirty="0">
              <a:solidFill>
                <a:schemeClr val="tx1">
                  <a:lumMod val="85000"/>
                  <a:lumOff val="15000"/>
                </a:schemeClr>
              </a:solidFill>
              <a:latin typeface="Hannotate SC" panose="03000500000000000000" pitchFamily="66" charset="-122"/>
              <a:ea typeface="Hannotate SC" panose="03000500000000000000" pitchFamily="66" charset="-122"/>
            </a:endParaRPr>
          </a:p>
          <a:p>
            <a:pPr algn="ctr">
              <a:lnSpc>
                <a:spcPct val="120000"/>
              </a:lnSpc>
              <a:spcBef>
                <a:spcPts val="1000"/>
              </a:spcBef>
            </a:pPr>
            <a:r>
              <a:rPr lang="zh-TW" altLang="en-US" sz="4000" b="1" dirty="0">
                <a:solidFill>
                  <a:schemeClr val="tx1">
                    <a:lumMod val="85000"/>
                    <a:lumOff val="15000"/>
                  </a:schemeClr>
                </a:solidFill>
                <a:latin typeface="Hannotate SC" panose="03000500000000000000" pitchFamily="66" charset="-122"/>
                <a:ea typeface="Hannotate SC" panose="03000500000000000000" pitchFamily="66" charset="-122"/>
              </a:rPr>
              <a:t>ＬＩＳＴＥＮＩＮＧ！</a:t>
            </a:r>
          </a:p>
        </p:txBody>
      </p:sp>
      <p:grpSp>
        <p:nvGrpSpPr>
          <p:cNvPr id="12" name="圖形 10" descr="笑臉 (無填滿)">
            <a:extLst>
              <a:ext uri="{FF2B5EF4-FFF2-40B4-BE49-F238E27FC236}">
                <a16:creationId xmlns:a16="http://schemas.microsoft.com/office/drawing/2014/main" id="{0BBE2144-F98C-F648-9F67-2FBF8E701EDE}"/>
              </a:ext>
            </a:extLst>
          </p:cNvPr>
          <p:cNvGrpSpPr/>
          <p:nvPr/>
        </p:nvGrpSpPr>
        <p:grpSpPr>
          <a:xfrm rot="568587">
            <a:off x="7784837" y="4634809"/>
            <a:ext cx="914400" cy="914400"/>
            <a:chOff x="9032805" y="1858617"/>
            <a:chExt cx="914400" cy="914400"/>
          </a:xfrm>
        </p:grpSpPr>
        <p:sp>
          <p:nvSpPr>
            <p:cNvPr id="13" name="手繪多邊形 12">
              <a:extLst>
                <a:ext uri="{FF2B5EF4-FFF2-40B4-BE49-F238E27FC236}">
                  <a16:creationId xmlns:a16="http://schemas.microsoft.com/office/drawing/2014/main" id="{77D186C0-C6C5-8B4A-BC38-2F7011DBEFF3}"/>
                </a:ext>
              </a:extLst>
            </p:cNvPr>
            <p:cNvSpPr/>
            <p:nvPr/>
          </p:nvSpPr>
          <p:spPr>
            <a:xfrm>
              <a:off x="9280455" y="220151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000000"/>
            </a:solidFill>
            <a:ln w="9525" cap="flat">
              <a:noFill/>
              <a:prstDash val="solid"/>
              <a:miter/>
            </a:ln>
          </p:spPr>
          <p:txBody>
            <a:bodyPr rtlCol="0" anchor="ctr"/>
            <a:lstStyle/>
            <a:p>
              <a:endParaRPr lang="zh-TW" altLang="en-US"/>
            </a:p>
          </p:txBody>
        </p:sp>
        <p:sp>
          <p:nvSpPr>
            <p:cNvPr id="14" name="手繪多邊形 13">
              <a:extLst>
                <a:ext uri="{FF2B5EF4-FFF2-40B4-BE49-F238E27FC236}">
                  <a16:creationId xmlns:a16="http://schemas.microsoft.com/office/drawing/2014/main" id="{C0E4772D-9608-CE4A-B78B-28C752AC34AB}"/>
                </a:ext>
              </a:extLst>
            </p:cNvPr>
            <p:cNvSpPr/>
            <p:nvPr/>
          </p:nvSpPr>
          <p:spPr>
            <a:xfrm>
              <a:off x="9585255" y="2201517"/>
              <a:ext cx="114300" cy="114300"/>
            </a:xfrm>
            <a:custGeom>
              <a:avLst/>
              <a:gdLst>
                <a:gd name="connsiteX0" fmla="*/ 114300 w 114300"/>
                <a:gd name="connsiteY0" fmla="*/ 57150 h 114300"/>
                <a:gd name="connsiteX1" fmla="*/ 57150 w 114300"/>
                <a:gd name="connsiteY1" fmla="*/ 114300 h 114300"/>
                <a:gd name="connsiteX2" fmla="*/ 0 w 114300"/>
                <a:gd name="connsiteY2" fmla="*/ 57150 h 114300"/>
                <a:gd name="connsiteX3" fmla="*/ 57150 w 114300"/>
                <a:gd name="connsiteY3" fmla="*/ 0 h 114300"/>
                <a:gd name="connsiteX4" fmla="*/ 114300 w 114300"/>
                <a:gd name="connsiteY4" fmla="*/ 57150 h 114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rgbClr val="000000"/>
            </a:solidFill>
            <a:ln w="9525" cap="flat">
              <a:noFill/>
              <a:prstDash val="solid"/>
              <a:miter/>
            </a:ln>
          </p:spPr>
          <p:txBody>
            <a:bodyPr rtlCol="0" anchor="ctr"/>
            <a:lstStyle/>
            <a:p>
              <a:endParaRPr lang="zh-TW" altLang="en-US"/>
            </a:p>
          </p:txBody>
        </p:sp>
        <p:sp>
          <p:nvSpPr>
            <p:cNvPr id="15" name="手繪多邊形 14">
              <a:extLst>
                <a:ext uri="{FF2B5EF4-FFF2-40B4-BE49-F238E27FC236}">
                  <a16:creationId xmlns:a16="http://schemas.microsoft.com/office/drawing/2014/main" id="{B571175D-AD16-3A41-AE33-CD8E68426596}"/>
                </a:ext>
              </a:extLst>
            </p:cNvPr>
            <p:cNvSpPr/>
            <p:nvPr/>
          </p:nvSpPr>
          <p:spPr>
            <a:xfrm>
              <a:off x="9297599" y="2439642"/>
              <a:ext cx="384809" cy="123825"/>
            </a:xfrm>
            <a:custGeom>
              <a:avLst/>
              <a:gdLst>
                <a:gd name="connsiteX0" fmla="*/ 365760 w 384809"/>
                <a:gd name="connsiteY0" fmla="*/ 0 h 123825"/>
                <a:gd name="connsiteX1" fmla="*/ 350520 w 384809"/>
                <a:gd name="connsiteY1" fmla="*/ 7620 h 123825"/>
                <a:gd name="connsiteX2" fmla="*/ 192405 w 384809"/>
                <a:gd name="connsiteY2" fmla="*/ 84773 h 123825"/>
                <a:gd name="connsiteX3" fmla="*/ 34290 w 384809"/>
                <a:gd name="connsiteY3" fmla="*/ 7620 h 123825"/>
                <a:gd name="connsiteX4" fmla="*/ 19050 w 384809"/>
                <a:gd name="connsiteY4" fmla="*/ 0 h 123825"/>
                <a:gd name="connsiteX5" fmla="*/ 0 w 384809"/>
                <a:gd name="connsiteY5" fmla="*/ 19050 h 123825"/>
                <a:gd name="connsiteX6" fmla="*/ 3810 w 384809"/>
                <a:gd name="connsiteY6" fmla="*/ 30480 h 123825"/>
                <a:gd name="connsiteX7" fmla="*/ 192405 w 384809"/>
                <a:gd name="connsiteY7" fmla="*/ 123825 h 123825"/>
                <a:gd name="connsiteX8" fmla="*/ 381000 w 384809"/>
                <a:gd name="connsiteY8" fmla="*/ 30480 h 123825"/>
                <a:gd name="connsiteX9" fmla="*/ 384810 w 384809"/>
                <a:gd name="connsiteY9" fmla="*/ 19050 h 123825"/>
                <a:gd name="connsiteX10" fmla="*/ 365760 w 384809"/>
                <a:gd name="connsiteY10"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809" h="123825">
                  <a:moveTo>
                    <a:pt x="365760" y="0"/>
                  </a:moveTo>
                  <a:cubicBezTo>
                    <a:pt x="359093" y="0"/>
                    <a:pt x="353378" y="2857"/>
                    <a:pt x="350520" y="7620"/>
                  </a:cubicBezTo>
                  <a:cubicBezTo>
                    <a:pt x="314325" y="55245"/>
                    <a:pt x="257175" y="84773"/>
                    <a:pt x="192405" y="84773"/>
                  </a:cubicBezTo>
                  <a:cubicBezTo>
                    <a:pt x="127635" y="84773"/>
                    <a:pt x="71438" y="55245"/>
                    <a:pt x="34290" y="7620"/>
                  </a:cubicBezTo>
                  <a:cubicBezTo>
                    <a:pt x="30480" y="2857"/>
                    <a:pt x="24765" y="0"/>
                    <a:pt x="19050" y="0"/>
                  </a:cubicBezTo>
                  <a:cubicBezTo>
                    <a:pt x="8573" y="0"/>
                    <a:pt x="0" y="8573"/>
                    <a:pt x="0" y="19050"/>
                  </a:cubicBezTo>
                  <a:cubicBezTo>
                    <a:pt x="0" y="22860"/>
                    <a:pt x="953" y="26670"/>
                    <a:pt x="3810" y="30480"/>
                  </a:cubicBezTo>
                  <a:cubicBezTo>
                    <a:pt x="47625" y="87630"/>
                    <a:pt x="115253" y="123825"/>
                    <a:pt x="192405" y="123825"/>
                  </a:cubicBezTo>
                  <a:cubicBezTo>
                    <a:pt x="269558" y="123825"/>
                    <a:pt x="337185" y="87630"/>
                    <a:pt x="381000" y="30480"/>
                  </a:cubicBezTo>
                  <a:cubicBezTo>
                    <a:pt x="382905" y="27623"/>
                    <a:pt x="384810" y="23813"/>
                    <a:pt x="384810" y="19050"/>
                  </a:cubicBezTo>
                  <a:cubicBezTo>
                    <a:pt x="384810" y="8573"/>
                    <a:pt x="376238" y="0"/>
                    <a:pt x="365760" y="0"/>
                  </a:cubicBezTo>
                  <a:close/>
                </a:path>
              </a:pathLst>
            </a:custGeom>
            <a:solidFill>
              <a:srgbClr val="000000"/>
            </a:solidFill>
            <a:ln w="9525" cap="flat">
              <a:noFill/>
              <a:prstDash val="solid"/>
              <a:miter/>
            </a:ln>
          </p:spPr>
          <p:txBody>
            <a:bodyPr rtlCol="0" anchor="ctr"/>
            <a:lstStyle/>
            <a:p>
              <a:endParaRPr lang="zh-TW" altLang="en-US"/>
            </a:p>
          </p:txBody>
        </p:sp>
        <p:sp>
          <p:nvSpPr>
            <p:cNvPr id="16" name="手繪多邊形 15">
              <a:extLst>
                <a:ext uri="{FF2B5EF4-FFF2-40B4-BE49-F238E27FC236}">
                  <a16:creationId xmlns:a16="http://schemas.microsoft.com/office/drawing/2014/main" id="{E88BC41D-E046-BF44-B588-9398A9F27E99}"/>
                </a:ext>
              </a:extLst>
            </p:cNvPr>
            <p:cNvSpPr/>
            <p:nvPr/>
          </p:nvSpPr>
          <p:spPr>
            <a:xfrm>
              <a:off x="9128055" y="1953867"/>
              <a:ext cx="723900" cy="723900"/>
            </a:xfrm>
            <a:custGeom>
              <a:avLst/>
              <a:gdLst>
                <a:gd name="connsiteX0" fmla="*/ 361950 w 723900"/>
                <a:gd name="connsiteY0" fmla="*/ 38100 h 723900"/>
                <a:gd name="connsiteX1" fmla="*/ 685800 w 723900"/>
                <a:gd name="connsiteY1" fmla="*/ 361950 h 723900"/>
                <a:gd name="connsiteX2" fmla="*/ 361950 w 723900"/>
                <a:gd name="connsiteY2" fmla="*/ 685800 h 723900"/>
                <a:gd name="connsiteX3" fmla="*/ 38100 w 723900"/>
                <a:gd name="connsiteY3" fmla="*/ 361950 h 723900"/>
                <a:gd name="connsiteX4" fmla="*/ 361950 w 723900"/>
                <a:gd name="connsiteY4" fmla="*/ 38100 h 723900"/>
                <a:gd name="connsiteX5" fmla="*/ 361950 w 723900"/>
                <a:gd name="connsiteY5" fmla="*/ 0 h 723900"/>
                <a:gd name="connsiteX6" fmla="*/ 0 w 723900"/>
                <a:gd name="connsiteY6" fmla="*/ 361950 h 723900"/>
                <a:gd name="connsiteX7" fmla="*/ 361950 w 723900"/>
                <a:gd name="connsiteY7" fmla="*/ 723900 h 723900"/>
                <a:gd name="connsiteX8" fmla="*/ 723900 w 723900"/>
                <a:gd name="connsiteY8" fmla="*/ 361950 h 723900"/>
                <a:gd name="connsiteX9" fmla="*/ 361950 w 723900"/>
                <a:gd name="connsiteY9" fmla="*/ 0 h 723900"/>
                <a:gd name="connsiteX10" fmla="*/ 361950 w 723900"/>
                <a:gd name="connsiteY10" fmla="*/ 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3900" h="723900">
                  <a:moveTo>
                    <a:pt x="361950" y="38100"/>
                  </a:moveTo>
                  <a:cubicBezTo>
                    <a:pt x="540068" y="38100"/>
                    <a:pt x="685800" y="183833"/>
                    <a:pt x="685800" y="361950"/>
                  </a:cubicBezTo>
                  <a:cubicBezTo>
                    <a:pt x="685800" y="540068"/>
                    <a:pt x="540068" y="685800"/>
                    <a:pt x="361950" y="685800"/>
                  </a:cubicBezTo>
                  <a:cubicBezTo>
                    <a:pt x="183833" y="685800"/>
                    <a:pt x="38100" y="540068"/>
                    <a:pt x="38100" y="361950"/>
                  </a:cubicBezTo>
                  <a:cubicBezTo>
                    <a:pt x="38100" y="183833"/>
                    <a:pt x="183833" y="38100"/>
                    <a:pt x="361950" y="38100"/>
                  </a:cubicBezTo>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lnTo>
                    <a:pt x="361950" y="0"/>
                  </a:lnTo>
                  <a:close/>
                </a:path>
              </a:pathLst>
            </a:custGeom>
            <a:solidFill>
              <a:srgbClr val="000000"/>
            </a:solidFill>
            <a:ln w="9525" cap="flat">
              <a:noFill/>
              <a:prstDash val="solid"/>
              <a:miter/>
            </a:ln>
          </p:spPr>
          <p:txBody>
            <a:bodyPr rtlCol="0" anchor="ctr"/>
            <a:lstStyle/>
            <a:p>
              <a:endParaRPr lang="zh-TW" altLang="en-US"/>
            </a:p>
          </p:txBody>
        </p:sp>
      </p:grpSp>
      <p:sp>
        <p:nvSpPr>
          <p:cNvPr id="2" name="文字方塊 1">
            <a:extLst>
              <a:ext uri="{FF2B5EF4-FFF2-40B4-BE49-F238E27FC236}">
                <a16:creationId xmlns:a16="http://schemas.microsoft.com/office/drawing/2014/main" id="{B0D87C93-1146-2043-AD23-0B0C6EEEF150}"/>
              </a:ext>
            </a:extLst>
          </p:cNvPr>
          <p:cNvSpPr txBox="1"/>
          <p:nvPr/>
        </p:nvSpPr>
        <p:spPr>
          <a:xfrm>
            <a:off x="3558894" y="4837267"/>
            <a:ext cx="4156907" cy="523220"/>
          </a:xfrm>
          <a:prstGeom prst="rect">
            <a:avLst/>
          </a:prstGeom>
          <a:noFill/>
        </p:spPr>
        <p:txBody>
          <a:bodyPr wrap="none" rtlCol="0">
            <a:spAutoFit/>
          </a:bodyPr>
          <a:lstStyle/>
          <a:p>
            <a:r>
              <a:rPr lang="en-US" altLang="zh-TW" sz="2800" b="1" dirty="0">
                <a:solidFill>
                  <a:schemeClr val="tx1">
                    <a:lumMod val="85000"/>
                    <a:lumOff val="15000"/>
                  </a:schemeClr>
                </a:solidFill>
                <a:ea typeface="Hannotate SC" panose="03000500000000000000" pitchFamily="66" charset="-122"/>
              </a:rPr>
              <a:t>r08a41031@ntu.edu.tw</a:t>
            </a:r>
            <a:endParaRPr lang="zh-TW" altLang="en-US" sz="2800" b="1" dirty="0">
              <a:solidFill>
                <a:schemeClr val="tx1">
                  <a:lumMod val="85000"/>
                  <a:lumOff val="15000"/>
                </a:schemeClr>
              </a:solidFill>
            </a:endParaRPr>
          </a:p>
        </p:txBody>
      </p:sp>
      <p:cxnSp>
        <p:nvCxnSpPr>
          <p:cNvPr id="17" name="直線接點 16">
            <a:extLst>
              <a:ext uri="{FF2B5EF4-FFF2-40B4-BE49-F238E27FC236}">
                <a16:creationId xmlns:a16="http://schemas.microsoft.com/office/drawing/2014/main" id="{A57C5600-DF6D-8541-BD85-46AE2C3B66E6}"/>
              </a:ext>
            </a:extLst>
          </p:cNvPr>
          <p:cNvCxnSpPr>
            <a:cxnSpLocks/>
          </p:cNvCxnSpPr>
          <p:nvPr/>
        </p:nvCxnSpPr>
        <p:spPr>
          <a:xfrm>
            <a:off x="2539242" y="2059971"/>
            <a:ext cx="0" cy="2884796"/>
          </a:xfrm>
          <a:prstGeom prst="line">
            <a:avLst/>
          </a:prstGeom>
          <a:ln w="57150">
            <a:solidFill>
              <a:srgbClr val="A6855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689458"/>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13833</TotalTime>
  <Words>643</Words>
  <Application>Microsoft Macintosh PowerPoint</Application>
  <PresentationFormat>寬螢幕</PresentationFormat>
  <Paragraphs>49</Paragraphs>
  <Slides>8</Slides>
  <Notes>3</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8</vt:i4>
      </vt:variant>
    </vt:vector>
  </HeadingPairs>
  <TitlesOfParts>
    <vt:vector size="14" baseType="lpstr">
      <vt:lpstr>Microsoft JhengHei</vt:lpstr>
      <vt:lpstr>Hannotate SC</vt:lpstr>
      <vt:lpstr>맑은 고딕</vt:lpstr>
      <vt:lpstr>Arial</vt:lpstr>
      <vt:lpstr>Calibri</vt:lpstr>
      <vt:lpstr>1_Office 테마</vt:lpstr>
      <vt:lpstr>科法所就讀心得分享</vt:lpstr>
      <vt:lpstr>你是忘記還是害怕想起 台大科法所…… </vt:lpstr>
      <vt:lpstr>PowerPoint 簡報</vt:lpstr>
      <vt:lpstr>PowerPoint 簡報</vt:lpstr>
      <vt:lpstr>PowerPoint 簡報</vt:lpstr>
      <vt:lpstr>PowerPoint 簡報</vt:lpstr>
      <vt:lpstr>結論</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題目重要性</dc:title>
  <dc:creator>Microsoft Office User</dc:creator>
  <cp:lastModifiedBy>Microsoft Office User</cp:lastModifiedBy>
  <cp:revision>114</cp:revision>
  <dcterms:created xsi:type="dcterms:W3CDTF">2019-12-07T04:10:20Z</dcterms:created>
  <dcterms:modified xsi:type="dcterms:W3CDTF">2020-11-01T15:50:28Z</dcterms:modified>
</cp:coreProperties>
</file>